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87" r:id="rId1"/>
    <p:sldMasterId id="2147483699" r:id="rId2"/>
    <p:sldMasterId id="2147483711" r:id="rId3"/>
    <p:sldMasterId id="2147483723" r:id="rId4"/>
    <p:sldMasterId id="2147483735" r:id="rId5"/>
  </p:sldMasterIdLst>
  <p:notesMasterIdLst>
    <p:notesMasterId r:id="rId56"/>
  </p:notesMasterIdLst>
  <p:sldIdLst>
    <p:sldId id="256" r:id="rId6"/>
    <p:sldId id="314"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70" r:id="rId20"/>
    <p:sldId id="295" r:id="rId21"/>
    <p:sldId id="304" r:id="rId22"/>
    <p:sldId id="296" r:id="rId23"/>
    <p:sldId id="299" r:id="rId24"/>
    <p:sldId id="300" r:id="rId25"/>
    <p:sldId id="302" r:id="rId26"/>
    <p:sldId id="301" r:id="rId27"/>
    <p:sldId id="303" r:id="rId28"/>
    <p:sldId id="305" r:id="rId29"/>
    <p:sldId id="298" r:id="rId30"/>
    <p:sldId id="297" r:id="rId31"/>
    <p:sldId id="307" r:id="rId32"/>
    <p:sldId id="306" r:id="rId33"/>
    <p:sldId id="283" r:id="rId34"/>
    <p:sldId id="284" r:id="rId35"/>
    <p:sldId id="285" r:id="rId36"/>
    <p:sldId id="286" r:id="rId37"/>
    <p:sldId id="287" r:id="rId38"/>
    <p:sldId id="288" r:id="rId39"/>
    <p:sldId id="289" r:id="rId40"/>
    <p:sldId id="290" r:id="rId41"/>
    <p:sldId id="309" r:id="rId42"/>
    <p:sldId id="313" r:id="rId43"/>
    <p:sldId id="311" r:id="rId44"/>
    <p:sldId id="310" r:id="rId45"/>
    <p:sldId id="312" r:id="rId46"/>
    <p:sldId id="271" r:id="rId47"/>
    <p:sldId id="272" r:id="rId48"/>
    <p:sldId id="274" r:id="rId49"/>
    <p:sldId id="275" r:id="rId50"/>
    <p:sldId id="276" r:id="rId51"/>
    <p:sldId id="277" r:id="rId52"/>
    <p:sldId id="279" r:id="rId53"/>
    <p:sldId id="308" r:id="rId54"/>
    <p:sldId id="315"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1" d="100"/>
          <a:sy n="81" d="100"/>
        </p:scale>
        <p:origin x="-72"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0226FB-8A23-4C53-A21F-769871330FE3}" type="datetimeFigureOut">
              <a:rPr lang="en-US" smtClean="0"/>
              <a:t>7/5/2017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577E80-F446-4B75-B397-F907DFFCF7BF}" type="slidenum">
              <a:rPr lang="en-US" smtClean="0"/>
              <a:t>‹#›</a:t>
            </a:fld>
            <a:endParaRPr lang="en-US"/>
          </a:p>
        </p:txBody>
      </p:sp>
    </p:spTree>
    <p:extLst>
      <p:ext uri="{BB962C8B-B14F-4D97-AF65-F5344CB8AC3E}">
        <p14:creationId xmlns:p14="http://schemas.microsoft.com/office/powerpoint/2010/main" val="2308945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582400"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9" name="Rectangle 8"/>
          <p:cNvSpPr/>
          <p:nvPr/>
        </p:nvSpPr>
        <p:spPr>
          <a:xfrm>
            <a:off x="11277600"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10" name="Rectangle 9"/>
          <p:cNvSpPr/>
          <p:nvPr/>
        </p:nvSpPr>
        <p:spPr>
          <a:xfrm>
            <a:off x="1219201"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11" name="Rectangle 10"/>
          <p:cNvSpPr/>
          <p:nvPr/>
        </p:nvSpPr>
        <p:spPr>
          <a:xfrm>
            <a:off x="1" y="0"/>
            <a:ext cx="12192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12" name="Rectangle 11"/>
          <p:cNvSpPr/>
          <p:nvPr/>
        </p:nvSpPr>
        <p:spPr>
          <a:xfrm>
            <a:off x="0"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cxnSp>
        <p:nvCxnSpPr>
          <p:cNvPr id="13" name="Straight Connector 12"/>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cxnSp>
        <p:nvCxnSpPr>
          <p:cNvPr id="15" name="Straight Connector 14"/>
          <p:cNvCxnSpPr/>
          <p:nvPr/>
        </p:nvCxnSpPr>
        <p:spPr bwMode="white">
          <a:xfrm>
            <a:off x="121920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1" y="5631204"/>
            <a:ext cx="18288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91448" tIns="45724" rIns="91448" bIns="45724" numCol="1" anchor="t" anchorCtr="0" compatLnSpc="1">
            <a:prstTxWarp prst="textNoShape">
              <a:avLst/>
            </a:prstTxWarp>
          </a:bodyPr>
          <a:lstStyle/>
          <a:p>
            <a:endParaRPr sz="1350"/>
          </a:p>
        </p:txBody>
      </p:sp>
      <p:sp>
        <p:nvSpPr>
          <p:cNvPr id="2" name="Title 1"/>
          <p:cNvSpPr>
            <a:spLocks noGrp="1"/>
          </p:cNvSpPr>
          <p:nvPr>
            <p:ph type="ctrTitle"/>
          </p:nvPr>
        </p:nvSpPr>
        <p:spPr>
          <a:xfrm>
            <a:off x="2429303" y="1600202"/>
            <a:ext cx="8331200" cy="2680127"/>
          </a:xfrm>
        </p:spPr>
        <p:txBody>
          <a:bodyPr>
            <a:noAutofit/>
          </a:bodyPr>
          <a:lstStyle>
            <a:lvl1pPr>
              <a:defRPr sz="4051"/>
            </a:lvl1pPr>
          </a:lstStyle>
          <a:p>
            <a:r>
              <a:rPr lang="en-US" smtClean="0"/>
              <a:t>Click to edit Master title style</a:t>
            </a:r>
            <a:endParaRPr/>
          </a:p>
        </p:txBody>
      </p:sp>
      <p:sp>
        <p:nvSpPr>
          <p:cNvPr id="3" name="Subtitle 2"/>
          <p:cNvSpPr>
            <a:spLocks noGrp="1"/>
          </p:cNvSpPr>
          <p:nvPr>
            <p:ph type="subTitle" idx="1"/>
          </p:nvPr>
        </p:nvSpPr>
        <p:spPr>
          <a:xfrm>
            <a:off x="2429301" y="4344917"/>
            <a:ext cx="7518400" cy="1116085"/>
          </a:xfrm>
        </p:spPr>
        <p:txBody>
          <a:bodyPr>
            <a:normAutofit/>
          </a:bodyPr>
          <a:lstStyle>
            <a:lvl1pPr marL="0" indent="0" algn="l">
              <a:spcBef>
                <a:spcPts val="0"/>
              </a:spcBef>
              <a:buNone/>
              <a:defRPr sz="2401">
                <a:solidFill>
                  <a:schemeClr val="tx1"/>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solidFill>
                  <a:schemeClr val="bg1"/>
                </a:solidFill>
              </a:defRPr>
            </a:lvl1pPr>
          </a:lstStyle>
          <a:p>
            <a:fld id="{4440CB91-D699-486F-B5DD-75DD3558D1D7}" type="datetime3">
              <a:rPr lang="en-US" smtClean="0"/>
              <a:t>5 July 2017</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t>Teaching Reading</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6D22F896-40B5-4ADD-8801-0D06FADFA095}" type="slidenum">
              <a:rPr lang="en-US" smtClean="0"/>
              <a:t>‹#›</a:t>
            </a:fld>
            <a:endParaRPr lang="en-US" dirty="0"/>
          </a:p>
        </p:txBody>
      </p:sp>
    </p:spTree>
    <p:extLst>
      <p:ext uri="{BB962C8B-B14F-4D97-AF65-F5344CB8AC3E}">
        <p14:creationId xmlns:p14="http://schemas.microsoft.com/office/powerpoint/2010/main" val="2453692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638F763-B674-424B-AD35-9E5004A85164}" type="datetime3">
              <a:rPr lang="en-US" smtClean="0"/>
              <a:t>5 July 2017</a:t>
            </a:fld>
            <a:endParaRPr lang="en-US" dirty="0"/>
          </a:p>
        </p:txBody>
      </p:sp>
      <p:sp>
        <p:nvSpPr>
          <p:cNvPr id="5" name="Footer Placeholder 4"/>
          <p:cNvSpPr>
            <a:spLocks noGrp="1"/>
          </p:cNvSpPr>
          <p:nvPr>
            <p:ph type="ftr" sz="quarter" idx="11"/>
          </p:nvPr>
        </p:nvSpPr>
        <p:spPr/>
        <p:txBody>
          <a:bodyPr/>
          <a:lstStyle/>
          <a:p>
            <a:r>
              <a:rPr lang="en-US" smtClean="0"/>
              <a:t>Teaching Reading</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84517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10" name="Rectangle 9"/>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p>
        </p:txBody>
      </p:sp>
      <p:cxnSp>
        <p:nvCxnSpPr>
          <p:cNvPr id="11" name="Straight Connector 10"/>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337" y="898065"/>
            <a:ext cx="336023" cy="294173"/>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68598" tIns="34299" rIns="68598" bIns="34299" numCol="1" anchor="t" anchorCtr="0" compatLnSpc="1">
            <a:prstTxWarp prst="textNoShape">
              <a:avLst/>
            </a:prstTxWarp>
          </a:bodyPr>
          <a:lstStyle/>
          <a:p>
            <a:endParaRPr sz="1350"/>
          </a:p>
        </p:txBody>
      </p:sp>
      <p:cxnSp>
        <p:nvCxnSpPr>
          <p:cNvPr id="14" name="Straight Connector 13"/>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602112" y="685800"/>
            <a:ext cx="178799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99030" y="685800"/>
            <a:ext cx="7850644" cy="54864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AF79D1C-9E3B-41BA-BCB6-2F01749FA251}" type="datetime3">
              <a:rPr lang="en-US" smtClean="0"/>
              <a:t>5 July 2017</a:t>
            </a:fld>
            <a:endParaRPr lang="en-US" dirty="0"/>
          </a:p>
        </p:txBody>
      </p:sp>
      <p:sp>
        <p:nvSpPr>
          <p:cNvPr id="5" name="Footer Placeholder 4"/>
          <p:cNvSpPr>
            <a:spLocks noGrp="1"/>
          </p:cNvSpPr>
          <p:nvPr>
            <p:ph type="ftr" sz="quarter" idx="11"/>
          </p:nvPr>
        </p:nvSpPr>
        <p:spPr/>
        <p:txBody>
          <a:bodyPr/>
          <a:lstStyle/>
          <a:p>
            <a:r>
              <a:rPr lang="en-US" smtClean="0"/>
              <a:t>Teaching Reading</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026237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582400"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11277600"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0" name="Rectangle 9"/>
          <p:cNvSpPr/>
          <p:nvPr/>
        </p:nvSpPr>
        <p:spPr>
          <a:xfrm>
            <a:off x="1219201"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1" name="Rectangle 10"/>
          <p:cNvSpPr/>
          <p:nvPr/>
        </p:nvSpPr>
        <p:spPr>
          <a:xfrm>
            <a:off x="1" y="0"/>
            <a:ext cx="12192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2" name="Rectangle 11"/>
          <p:cNvSpPr/>
          <p:nvPr/>
        </p:nvSpPr>
        <p:spPr>
          <a:xfrm>
            <a:off x="0"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3" name="Straight Connector 12"/>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5" name="Straight Connector 14"/>
          <p:cNvCxnSpPr/>
          <p:nvPr/>
        </p:nvCxnSpPr>
        <p:spPr bwMode="white">
          <a:xfrm>
            <a:off x="121920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1" y="5631204"/>
            <a:ext cx="18288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91448" tIns="45724" rIns="91448" bIns="45724" numCol="1" anchor="t" anchorCtr="0" compatLnSpc="1">
            <a:prstTxWarp prst="textNoShape">
              <a:avLst/>
            </a:prstTxWarp>
          </a:bodyPr>
          <a:lstStyle/>
          <a:p>
            <a:endParaRPr sz="1350">
              <a:solidFill>
                <a:srgbClr val="465562"/>
              </a:solidFill>
            </a:endParaRPr>
          </a:p>
        </p:txBody>
      </p:sp>
      <p:sp>
        <p:nvSpPr>
          <p:cNvPr id="2" name="Title 1"/>
          <p:cNvSpPr>
            <a:spLocks noGrp="1"/>
          </p:cNvSpPr>
          <p:nvPr>
            <p:ph type="ctrTitle"/>
          </p:nvPr>
        </p:nvSpPr>
        <p:spPr>
          <a:xfrm>
            <a:off x="2429303" y="1600202"/>
            <a:ext cx="8331200" cy="2680127"/>
          </a:xfrm>
        </p:spPr>
        <p:txBody>
          <a:bodyPr>
            <a:noAutofit/>
          </a:bodyPr>
          <a:lstStyle>
            <a:lvl1pPr>
              <a:defRPr sz="4051"/>
            </a:lvl1pPr>
          </a:lstStyle>
          <a:p>
            <a:r>
              <a:rPr lang="en-US" smtClean="0"/>
              <a:t>Click to edit Master title style</a:t>
            </a:r>
            <a:endParaRPr/>
          </a:p>
        </p:txBody>
      </p:sp>
      <p:sp>
        <p:nvSpPr>
          <p:cNvPr id="3" name="Subtitle 2"/>
          <p:cNvSpPr>
            <a:spLocks noGrp="1"/>
          </p:cNvSpPr>
          <p:nvPr>
            <p:ph type="subTitle" idx="1"/>
          </p:nvPr>
        </p:nvSpPr>
        <p:spPr>
          <a:xfrm>
            <a:off x="2429301" y="4344917"/>
            <a:ext cx="7518400" cy="1116085"/>
          </a:xfrm>
        </p:spPr>
        <p:txBody>
          <a:bodyPr>
            <a:normAutofit/>
          </a:bodyPr>
          <a:lstStyle>
            <a:lvl1pPr marL="0" indent="0" algn="l">
              <a:spcBef>
                <a:spcPts val="0"/>
              </a:spcBef>
              <a:buNone/>
              <a:defRPr sz="2401">
                <a:solidFill>
                  <a:schemeClr val="tx1"/>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solidFill>
                  <a:schemeClr val="bg1"/>
                </a:solidFill>
              </a:defRPr>
            </a:lvl1pPr>
          </a:lstStyle>
          <a:p>
            <a:fld id="{66CE0CD8-B097-44D1-A404-85E58CE99E29}" type="datetime3">
              <a:rPr lang="en-US" smtClean="0">
                <a:solidFill>
                  <a:srgbClr val="FFFFFF"/>
                </a:solidFill>
              </a:rPr>
              <a:pPr/>
              <a:t>5 July 2017</a:t>
            </a:fld>
            <a:endParaRPr lang="en-US">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srgbClr val="FFFFFF"/>
                </a:solidFill>
              </a:rPr>
              <a:t>Writing</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936698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818CF3B-FD96-4CC2-BC95-22466BB9D2E8}" type="datetime3">
              <a:rPr lang="en-US" smtClean="0">
                <a:solidFill>
                  <a:srgbClr val="465562">
                    <a:lumMod val="60000"/>
                    <a:lumOff val="40000"/>
                  </a:srgbClr>
                </a:solidFill>
              </a:rPr>
              <a:pPr/>
              <a:t>5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3687095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11582400"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0" name="Rectangle 19"/>
          <p:cNvSpPr/>
          <p:nvPr/>
        </p:nvSpPr>
        <p:spPr>
          <a:xfrm>
            <a:off x="11277600"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4" name="Rectangle 23"/>
          <p:cNvSpPr/>
          <p:nvPr/>
        </p:nvSpPr>
        <p:spPr>
          <a:xfrm>
            <a:off x="1216469"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1" name="Rectangle 20"/>
          <p:cNvSpPr/>
          <p:nvPr/>
        </p:nvSpPr>
        <p:spPr>
          <a:xfrm>
            <a:off x="0"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22" name="Straight Connector 21"/>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8"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91448" tIns="45724" rIns="91448" bIns="45724" numCol="1" anchor="t" anchorCtr="0" compatLnSpc="1">
            <a:prstTxWarp prst="textNoShape">
              <a:avLst/>
            </a:prstTxWarp>
          </a:bodyPr>
          <a:lstStyle/>
          <a:p>
            <a:endParaRPr sz="1350">
              <a:solidFill>
                <a:srgbClr val="465562"/>
              </a:solidFill>
            </a:endParaRPr>
          </a:p>
        </p:txBody>
      </p:sp>
      <p:cxnSp>
        <p:nvCxnSpPr>
          <p:cNvPr id="23" name="Straight Connector 22"/>
          <p:cNvCxnSpPr/>
          <p:nvPr/>
        </p:nvCxnSpPr>
        <p:spPr bwMode="white">
          <a:xfrm>
            <a:off x="1216469"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1582400"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7" name="Rectangle 26"/>
          <p:cNvSpPr/>
          <p:nvPr/>
        </p:nvSpPr>
        <p:spPr>
          <a:xfrm>
            <a:off x="11277600" y="0"/>
            <a:ext cx="3048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8" name="Rectangle 27"/>
          <p:cNvSpPr/>
          <p:nvPr/>
        </p:nvSpPr>
        <p:spPr>
          <a:xfrm>
            <a:off x="12192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9" name="Rectangle 28"/>
          <p:cNvSpPr/>
          <p:nvPr/>
        </p:nvSpPr>
        <p:spPr>
          <a:xfrm>
            <a:off x="-1" y="0"/>
            <a:ext cx="12192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30" name="Rectangle 29"/>
          <p:cNvSpPr/>
          <p:nvPr/>
        </p:nvSpPr>
        <p:spPr>
          <a:xfrm>
            <a:off x="0" y="0"/>
            <a:ext cx="12192000"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31" name="Straight Connector 30"/>
          <p:cNvCxnSpPr/>
          <p:nvPr/>
        </p:nvCxnSpPr>
        <p:spPr bwMode="white">
          <a:xfrm>
            <a:off x="11576308"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0"/>
            <a:ext cx="1216469"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33" name="Straight Connector 32"/>
          <p:cNvCxnSpPr/>
          <p:nvPr/>
        </p:nvCxnSpPr>
        <p:spPr bwMode="white">
          <a:xfrm>
            <a:off x="1219201"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solidFill>
                  <a:schemeClr val="bg1"/>
                </a:solidFill>
              </a:defRPr>
            </a:lvl1pPr>
          </a:lstStyle>
          <a:p>
            <a:fld id="{D65AEB9C-349B-4D38-A11A-D0BE61E856DC}" type="datetime3">
              <a:rPr lang="en-US" smtClean="0">
                <a:solidFill>
                  <a:srgbClr val="FFFFFF"/>
                </a:solidFill>
              </a:rPr>
              <a:pPr/>
              <a:t>5 July 2017</a:t>
            </a:fld>
            <a:endParaRPr lang="en-US">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srgbClr val="FFFFFF"/>
                </a:solidFill>
              </a:rPr>
              <a:t>Writing</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
        <p:nvSpPr>
          <p:cNvPr id="2" name="Title 1"/>
          <p:cNvSpPr>
            <a:spLocks noGrp="1"/>
          </p:cNvSpPr>
          <p:nvPr>
            <p:ph type="title"/>
          </p:nvPr>
        </p:nvSpPr>
        <p:spPr>
          <a:xfrm>
            <a:off x="1599030" y="1600201"/>
            <a:ext cx="8285429" cy="2654064"/>
          </a:xfrm>
        </p:spPr>
        <p:txBody>
          <a:bodyPr anchor="b">
            <a:normAutofit/>
          </a:bodyPr>
          <a:lstStyle>
            <a:lvl1pPr algn="l">
              <a:defRPr sz="4051" b="0" cap="none" baseline="0"/>
            </a:lvl1pPr>
          </a:lstStyle>
          <a:p>
            <a:r>
              <a:rPr lang="en-US" smtClean="0"/>
              <a:t>Click to edit Master title style</a:t>
            </a:r>
            <a:endParaRPr/>
          </a:p>
        </p:txBody>
      </p:sp>
      <p:sp>
        <p:nvSpPr>
          <p:cNvPr id="3" name="Text Placeholder 2"/>
          <p:cNvSpPr>
            <a:spLocks noGrp="1"/>
          </p:cNvSpPr>
          <p:nvPr>
            <p:ph type="body" idx="1"/>
          </p:nvPr>
        </p:nvSpPr>
        <p:spPr>
          <a:xfrm>
            <a:off x="1599031" y="4259998"/>
            <a:ext cx="7266515" cy="1150203"/>
          </a:xfrm>
        </p:spPr>
        <p:txBody>
          <a:bodyPr anchor="t">
            <a:normAutofit/>
          </a:bodyPr>
          <a:lstStyle>
            <a:lvl1pPr marL="0" indent="0">
              <a:spcBef>
                <a:spcPts val="0"/>
              </a:spcBef>
              <a:buNone/>
              <a:defRPr sz="2401">
                <a:solidFill>
                  <a:schemeClr val="tx1"/>
                </a:solidFill>
              </a:defRPr>
            </a:lvl1pPr>
            <a:lvl2pPr marL="342991" indent="0">
              <a:buNone/>
              <a:defRPr sz="1350">
                <a:solidFill>
                  <a:schemeClr val="tx1">
                    <a:tint val="75000"/>
                  </a:schemeClr>
                </a:solidFill>
              </a:defRPr>
            </a:lvl2pPr>
            <a:lvl3pPr marL="685983" indent="0">
              <a:buNone/>
              <a:defRPr sz="1200">
                <a:solidFill>
                  <a:schemeClr val="tx1">
                    <a:tint val="75000"/>
                  </a:schemeClr>
                </a:solidFill>
              </a:defRPr>
            </a:lvl3pPr>
            <a:lvl4pPr marL="1028974" indent="0">
              <a:buNone/>
              <a:defRPr sz="1050">
                <a:solidFill>
                  <a:schemeClr val="tx1">
                    <a:tint val="75000"/>
                  </a:schemeClr>
                </a:solidFill>
              </a:defRPr>
            </a:lvl4pPr>
            <a:lvl5pPr marL="1371966" indent="0">
              <a:buNone/>
              <a:defRPr sz="1050">
                <a:solidFill>
                  <a:schemeClr val="tx1">
                    <a:tint val="75000"/>
                  </a:schemeClr>
                </a:solidFill>
              </a:defRPr>
            </a:lvl5pPr>
            <a:lvl6pPr marL="1714957" indent="0">
              <a:buNone/>
              <a:defRPr sz="1050">
                <a:solidFill>
                  <a:schemeClr val="tx1">
                    <a:tint val="75000"/>
                  </a:schemeClr>
                </a:solidFill>
              </a:defRPr>
            </a:lvl6pPr>
            <a:lvl7pPr marL="2057949" indent="0">
              <a:buNone/>
              <a:defRPr sz="1050">
                <a:solidFill>
                  <a:schemeClr val="tx1">
                    <a:tint val="75000"/>
                  </a:schemeClr>
                </a:solidFill>
              </a:defRPr>
            </a:lvl7pPr>
            <a:lvl8pPr marL="2400940" indent="0">
              <a:buNone/>
              <a:defRPr sz="1050">
                <a:solidFill>
                  <a:schemeClr val="tx1">
                    <a:tint val="75000"/>
                  </a:schemeClr>
                </a:solidFill>
              </a:defRPr>
            </a:lvl8pPr>
            <a:lvl9pPr marL="2743932" indent="0">
              <a:buNone/>
              <a:defRPr sz="105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75280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593851" y="1600200"/>
            <a:ext cx="4815840" cy="4572000"/>
          </a:xfrm>
        </p:spPr>
        <p:txBody>
          <a:bodyPr/>
          <a:lstStyle>
            <a:lvl1pPr>
              <a:defRPr sz="2101"/>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563360" y="1600200"/>
            <a:ext cx="4815840" cy="4572000"/>
          </a:xfrm>
        </p:spPr>
        <p:txBody>
          <a:bodyPr/>
          <a:lstStyle>
            <a:lvl1pPr>
              <a:defRPr sz="2101"/>
            </a:lvl1pPr>
            <a:lvl2pPr>
              <a:defRPr sz="1800"/>
            </a:lvl2pPr>
            <a:lvl3pPr>
              <a:defRPr sz="1500"/>
            </a:lvl3pPr>
            <a:lvl4pPr>
              <a:defRPr sz="1350"/>
            </a:lvl4pPr>
            <a:lvl5pPr>
              <a:defRPr sz="1350"/>
            </a:lvl5pPr>
            <a:lvl6pPr>
              <a:defRPr sz="1350" baseline="0"/>
            </a:lvl6pPr>
            <a:lvl7pPr>
              <a:defRPr sz="1350" baseline="0"/>
            </a:lvl7pPr>
            <a:lvl8pPr>
              <a:defRPr sz="1350" baseline="0"/>
            </a:lvl8pPr>
            <a:lvl9pPr>
              <a:defRPr sz="135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3FA5D0A-7E64-462A-999D-D2C0D775808A}" type="datetime3">
              <a:rPr lang="en-US" smtClean="0">
                <a:solidFill>
                  <a:srgbClr val="465562">
                    <a:lumMod val="60000"/>
                    <a:lumOff val="40000"/>
                  </a:srgbClr>
                </a:solidFill>
              </a:rPr>
              <a:pPr/>
              <a:t>5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2454483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93852" y="1499616"/>
            <a:ext cx="4820143" cy="938784"/>
          </a:xfrm>
        </p:spPr>
        <p:txBody>
          <a:bodyPr anchor="b">
            <a:noAutofit/>
          </a:bodyPr>
          <a:lstStyle>
            <a:lvl1pPr marL="0" indent="0">
              <a:spcBef>
                <a:spcPts val="0"/>
              </a:spcBef>
              <a:buNone/>
              <a:defRPr sz="1800" b="0" cap="all" baseline="0"/>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Edit Master text styles</a:t>
            </a:r>
          </a:p>
        </p:txBody>
      </p:sp>
      <p:sp>
        <p:nvSpPr>
          <p:cNvPr id="4" name="Content Placeholder 3"/>
          <p:cNvSpPr>
            <a:spLocks noGrp="1"/>
          </p:cNvSpPr>
          <p:nvPr>
            <p:ph sz="half" idx="2"/>
          </p:nvPr>
        </p:nvSpPr>
        <p:spPr>
          <a:xfrm>
            <a:off x="1593851" y="2514708"/>
            <a:ext cx="4815840" cy="3657493"/>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baseline="0"/>
            </a:lvl8pPr>
            <a:lvl9pPr>
              <a:defRPr sz="12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6559058" y="1499616"/>
            <a:ext cx="4820143" cy="938784"/>
          </a:xfrm>
        </p:spPr>
        <p:txBody>
          <a:bodyPr anchor="b">
            <a:noAutofit/>
          </a:bodyPr>
          <a:lstStyle>
            <a:lvl1pPr marL="0" indent="0">
              <a:spcBef>
                <a:spcPts val="0"/>
              </a:spcBef>
              <a:buNone/>
              <a:defRPr sz="1800" b="0" cap="all" baseline="0"/>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6559058" y="2514600"/>
            <a:ext cx="4820143" cy="3655568"/>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DDA89E5-862A-4FB9-9A69-184D7DC99D4C}" type="datetime3">
              <a:rPr lang="en-US" smtClean="0">
                <a:solidFill>
                  <a:srgbClr val="465562">
                    <a:lumMod val="60000"/>
                    <a:lumOff val="40000"/>
                  </a:srgbClr>
                </a:solidFill>
              </a:rPr>
              <a:pPr/>
              <a:t>5 July 2017</a:t>
            </a:fld>
            <a:endParaRPr lang="en-US">
              <a:solidFill>
                <a:srgbClr val="465562">
                  <a:lumMod val="60000"/>
                  <a:lumOff val="40000"/>
                </a:srgbClr>
              </a:solidFill>
            </a:endParaRPr>
          </a:p>
        </p:txBody>
      </p:sp>
      <p:sp>
        <p:nvSpPr>
          <p:cNvPr id="8" name="Footer Placeholder 7"/>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9" name="Slide Number Placeholder 8"/>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1688881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419708B-E1B4-4181-98F6-2282E9F9DB4F}" type="datetime3">
              <a:rPr lang="en-US" smtClean="0">
                <a:solidFill>
                  <a:srgbClr val="465562">
                    <a:lumMod val="60000"/>
                    <a:lumOff val="40000"/>
                  </a:srgbClr>
                </a:solidFill>
              </a:rPr>
              <a:pPr/>
              <a:t>5 July 2017</a:t>
            </a:fld>
            <a:endParaRPr lang="en-US">
              <a:solidFill>
                <a:srgbClr val="465562">
                  <a:lumMod val="60000"/>
                  <a:lumOff val="40000"/>
                </a:srgbClr>
              </a:solidFill>
            </a:endParaRPr>
          </a:p>
        </p:txBody>
      </p:sp>
      <p:sp>
        <p:nvSpPr>
          <p:cNvPr id="4" name="Footer Placeholder 3"/>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5" name="Slide Number Placeholder 4"/>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1396632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626403" y="0"/>
            <a:ext cx="304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6" name="Rectangle 5"/>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7" name="Straight Connector 6"/>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972800" y="0"/>
            <a:ext cx="92286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11895661"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Date Placeholder 1"/>
          <p:cNvSpPr>
            <a:spLocks noGrp="1"/>
          </p:cNvSpPr>
          <p:nvPr>
            <p:ph type="dt" sz="half" idx="10"/>
          </p:nvPr>
        </p:nvSpPr>
        <p:spPr/>
        <p:txBody>
          <a:bodyPr/>
          <a:lstStyle/>
          <a:p>
            <a:fld id="{7C780A3F-40D6-4D68-95BA-AC307F9F29BC}" type="datetime3">
              <a:rPr lang="en-US" smtClean="0">
                <a:solidFill>
                  <a:srgbClr val="465562">
                    <a:lumMod val="60000"/>
                    <a:lumOff val="40000"/>
                  </a:srgbClr>
                </a:solidFill>
              </a:rPr>
              <a:pPr/>
              <a:t>5 July 2017</a:t>
            </a:fld>
            <a:endParaRPr lang="en-US">
              <a:solidFill>
                <a:srgbClr val="465562">
                  <a:lumMod val="60000"/>
                  <a:lumOff val="40000"/>
                </a:srgbClr>
              </a:solidFill>
            </a:endParaRPr>
          </a:p>
        </p:txBody>
      </p:sp>
      <p:sp>
        <p:nvSpPr>
          <p:cNvPr id="3" name="Footer Placeholder 2"/>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903634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1955" y="0"/>
            <a:ext cx="414879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0" name="Straight Connector 9"/>
          <p:cNvCxnSpPr/>
          <p:nvPr/>
        </p:nvCxnSpPr>
        <p:spPr bwMode="white">
          <a:xfrm>
            <a:off x="62195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Title 1"/>
          <p:cNvSpPr>
            <a:spLocks noGrp="1"/>
          </p:cNvSpPr>
          <p:nvPr>
            <p:ph type="title"/>
          </p:nvPr>
        </p:nvSpPr>
        <p:spPr bwMode="white">
          <a:xfrm>
            <a:off x="1074520" y="381000"/>
            <a:ext cx="3294280" cy="1371600"/>
          </a:xfrm>
        </p:spPr>
        <p:txBody>
          <a:bodyPr anchor="b">
            <a:normAutofit/>
          </a:bodyPr>
          <a:lstStyle>
            <a:lvl1pPr algn="l">
              <a:defRPr sz="2101" b="0" cap="all" baseline="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5181600" y="482600"/>
            <a:ext cx="6197600" cy="5689600"/>
          </a:xfrm>
        </p:spPr>
        <p:txBody>
          <a:bodyPr>
            <a:normAutofit/>
          </a:bodyPr>
          <a:lstStyle>
            <a:lvl1pPr>
              <a:defRPr sz="2101"/>
            </a:lvl1pPr>
            <a:lvl2pPr>
              <a:defRPr sz="1800"/>
            </a:lvl2pPr>
            <a:lvl3pPr>
              <a:defRPr sz="1500"/>
            </a:lvl3pPr>
            <a:lvl4pPr>
              <a:defRPr sz="1350"/>
            </a:lvl4pPr>
            <a:lvl5pPr>
              <a:defRPr sz="1350"/>
            </a:lvl5pPr>
            <a:lvl6pPr>
              <a:defRPr sz="1350"/>
            </a:lvl6pPr>
            <a:lvl7pPr>
              <a:defRPr sz="1350"/>
            </a:lvl7pPr>
            <a:lvl8pPr>
              <a:defRPr sz="1350" baseline="0"/>
            </a:lvl8pPr>
            <a:lvl9pPr>
              <a:defRPr sz="135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bwMode="white">
          <a:xfrm>
            <a:off x="1074520" y="1828800"/>
            <a:ext cx="3294280" cy="4343400"/>
          </a:xfrm>
        </p:spPr>
        <p:txBody>
          <a:bodyPr>
            <a:normAutofit/>
          </a:bodyPr>
          <a:lstStyle>
            <a:lvl1pPr marL="0" indent="0">
              <a:buNone/>
              <a:defRPr sz="1500">
                <a:solidFill>
                  <a:schemeClr val="bg1"/>
                </a:solidFill>
              </a:defRPr>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7EB32553-6E3A-4B33-9828-AAD544BE9B27}" type="datetime3">
              <a:rPr lang="en-US" smtClean="0">
                <a:solidFill>
                  <a:srgbClr val="465562">
                    <a:lumMod val="60000"/>
                    <a:lumOff val="40000"/>
                  </a:srgbClr>
                </a:solidFill>
              </a:rPr>
              <a:pPr/>
              <a:t>5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2326572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E58A6D5-7E91-4739-A173-7ADCA132B2C2}" type="datetime3">
              <a:rPr lang="en-US" smtClean="0"/>
              <a:t>5 July 2017</a:t>
            </a:fld>
            <a:endParaRPr lang="en-US" dirty="0"/>
          </a:p>
        </p:txBody>
      </p:sp>
      <p:sp>
        <p:nvSpPr>
          <p:cNvPr id="5" name="Footer Placeholder 4"/>
          <p:cNvSpPr>
            <a:spLocks noGrp="1"/>
          </p:cNvSpPr>
          <p:nvPr>
            <p:ph type="ftr" sz="quarter" idx="11"/>
          </p:nvPr>
        </p:nvSpPr>
        <p:spPr/>
        <p:txBody>
          <a:bodyPr/>
          <a:lstStyle/>
          <a:p>
            <a:r>
              <a:rPr lang="en-US" smtClean="0"/>
              <a:t>Teaching Reading</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29825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4876800" y="0"/>
            <a:ext cx="7018861"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Title 1"/>
          <p:cNvSpPr>
            <a:spLocks noGrp="1"/>
          </p:cNvSpPr>
          <p:nvPr>
            <p:ph type="title"/>
          </p:nvPr>
        </p:nvSpPr>
        <p:spPr>
          <a:xfrm>
            <a:off x="1074520" y="381000"/>
            <a:ext cx="3294280" cy="1371600"/>
          </a:xfrm>
        </p:spPr>
        <p:txBody>
          <a:bodyPr anchor="b">
            <a:normAutofit/>
          </a:bodyPr>
          <a:lstStyle>
            <a:lvl1pPr algn="l">
              <a:defRPr sz="2101" b="0" cap="all" baseline="0">
                <a:solidFill>
                  <a:schemeClr val="tx1">
                    <a:lumMod val="75000"/>
                  </a:schemeClr>
                </a:solidFill>
              </a:defRPr>
            </a:lvl1pPr>
          </a:lstStyle>
          <a:p>
            <a:r>
              <a:rPr lang="en-US" smtClean="0"/>
              <a:t>Click to edit Master title style</a:t>
            </a:r>
            <a:endParaRPr/>
          </a:p>
        </p:txBody>
      </p:sp>
      <p:sp>
        <p:nvSpPr>
          <p:cNvPr id="3" name="Picture Placeholder 2"/>
          <p:cNvSpPr>
            <a:spLocks noGrp="1"/>
          </p:cNvSpPr>
          <p:nvPr>
            <p:ph type="pic" idx="1"/>
          </p:nvPr>
        </p:nvSpPr>
        <p:spPr bwMode="auto">
          <a:xfrm>
            <a:off x="5181600" y="482600"/>
            <a:ext cx="6197600" cy="5689600"/>
          </a:xfrm>
          <a:ln w="19050">
            <a:solidFill>
              <a:schemeClr val="bg1"/>
            </a:solidFill>
          </a:ln>
        </p:spPr>
        <p:txBody>
          <a:bodyPr>
            <a:normAutofit/>
          </a:bodyPr>
          <a:lstStyle>
            <a:lvl1pPr marL="0" indent="0">
              <a:buNone/>
              <a:defRPr sz="2101"/>
            </a:lvl1pPr>
            <a:lvl2pPr marL="342991" indent="0">
              <a:buNone/>
              <a:defRPr sz="2101"/>
            </a:lvl2pPr>
            <a:lvl3pPr marL="685983" indent="0">
              <a:buNone/>
              <a:defRPr sz="1800"/>
            </a:lvl3pPr>
            <a:lvl4pPr marL="1028974" indent="0">
              <a:buNone/>
              <a:defRPr sz="1500"/>
            </a:lvl4pPr>
            <a:lvl5pPr marL="1371966" indent="0">
              <a:buNone/>
              <a:defRPr sz="1500"/>
            </a:lvl5pPr>
            <a:lvl6pPr marL="1714957" indent="0">
              <a:buNone/>
              <a:defRPr sz="1500"/>
            </a:lvl6pPr>
            <a:lvl7pPr marL="2057949" indent="0">
              <a:buNone/>
              <a:defRPr sz="1500"/>
            </a:lvl7pPr>
            <a:lvl8pPr marL="2400940" indent="0">
              <a:buNone/>
              <a:defRPr sz="1500"/>
            </a:lvl8pPr>
            <a:lvl9pPr marL="2743932" indent="0">
              <a:buNone/>
              <a:defRPr sz="1500"/>
            </a:lvl9pPr>
          </a:lstStyle>
          <a:p>
            <a:r>
              <a:rPr lang="en-US" smtClean="0"/>
              <a:t>Click icon to add picture</a:t>
            </a:r>
            <a:endParaRPr/>
          </a:p>
        </p:txBody>
      </p:sp>
      <p:sp>
        <p:nvSpPr>
          <p:cNvPr id="4" name="Text Placeholder 3"/>
          <p:cNvSpPr>
            <a:spLocks noGrp="1"/>
          </p:cNvSpPr>
          <p:nvPr>
            <p:ph type="body" sz="half" idx="2"/>
          </p:nvPr>
        </p:nvSpPr>
        <p:spPr>
          <a:xfrm>
            <a:off x="1074520" y="1828800"/>
            <a:ext cx="3294280" cy="4343400"/>
          </a:xfrm>
        </p:spPr>
        <p:txBody>
          <a:bodyPr>
            <a:normAutofit/>
          </a:bodyPr>
          <a:lstStyle>
            <a:lvl1pPr marL="0" indent="0">
              <a:buNone/>
              <a:defRPr sz="1500">
                <a:solidFill>
                  <a:schemeClr val="tx1"/>
                </a:solidFill>
              </a:defRPr>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15AA65D2-1FB5-4E16-9026-E283163669A5}" type="datetime3">
              <a:rPr lang="en-US" smtClean="0">
                <a:solidFill>
                  <a:srgbClr val="465562">
                    <a:lumMod val="60000"/>
                    <a:lumOff val="40000"/>
                  </a:srgbClr>
                </a:solidFill>
              </a:rPr>
              <a:pPr/>
              <a:t>5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cxnSp>
        <p:nvCxnSpPr>
          <p:cNvPr id="10" name="Straight Connector 9"/>
          <p:cNvCxnSpPr/>
          <p:nvPr/>
        </p:nvCxnSpPr>
        <p:spPr bwMode="white">
          <a:xfrm>
            <a:off x="1188296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1709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DEEF4D8-A7D1-4F15-874F-AA3C6902E541}" type="datetime3">
              <a:rPr lang="en-US" smtClean="0">
                <a:solidFill>
                  <a:srgbClr val="465562">
                    <a:lumMod val="60000"/>
                    <a:lumOff val="40000"/>
                  </a:srgbClr>
                </a:solidFill>
              </a:rPr>
              <a:pPr/>
              <a:t>5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1385050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0" name="Rectangle 9"/>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solidFill>
                <a:srgbClr val="FFFFFF"/>
              </a:solidFill>
            </a:endParaRPr>
          </a:p>
        </p:txBody>
      </p:sp>
      <p:cxnSp>
        <p:nvCxnSpPr>
          <p:cNvPr id="11" name="Straight Connector 10"/>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337" y="898065"/>
            <a:ext cx="336023" cy="294173"/>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68598" tIns="34299" rIns="68598" bIns="34299" numCol="1" anchor="t" anchorCtr="0" compatLnSpc="1">
            <a:prstTxWarp prst="textNoShape">
              <a:avLst/>
            </a:prstTxWarp>
          </a:bodyPr>
          <a:lstStyle/>
          <a:p>
            <a:endParaRPr sz="1350">
              <a:solidFill>
                <a:srgbClr val="465562"/>
              </a:solidFill>
            </a:endParaRPr>
          </a:p>
        </p:txBody>
      </p:sp>
      <p:cxnSp>
        <p:nvCxnSpPr>
          <p:cNvPr id="14" name="Straight Connector 13"/>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602112" y="685800"/>
            <a:ext cx="178799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99030" y="685800"/>
            <a:ext cx="7850644" cy="54864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70AE64A-6CC1-43BF-AA60-26566E7C4B12}" type="datetime3">
              <a:rPr lang="en-US" smtClean="0">
                <a:solidFill>
                  <a:srgbClr val="465562">
                    <a:lumMod val="60000"/>
                    <a:lumOff val="40000"/>
                  </a:srgbClr>
                </a:solidFill>
              </a:rPr>
              <a:pPr/>
              <a:t>5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1116395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582400"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11277600"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0" name="Rectangle 9"/>
          <p:cNvSpPr/>
          <p:nvPr/>
        </p:nvSpPr>
        <p:spPr>
          <a:xfrm>
            <a:off x="1219201"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1" name="Rectangle 10"/>
          <p:cNvSpPr/>
          <p:nvPr/>
        </p:nvSpPr>
        <p:spPr>
          <a:xfrm>
            <a:off x="1" y="0"/>
            <a:ext cx="12192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2" name="Rectangle 11"/>
          <p:cNvSpPr/>
          <p:nvPr/>
        </p:nvSpPr>
        <p:spPr>
          <a:xfrm>
            <a:off x="0"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3" name="Straight Connector 12"/>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5" name="Straight Connector 14"/>
          <p:cNvCxnSpPr/>
          <p:nvPr/>
        </p:nvCxnSpPr>
        <p:spPr bwMode="white">
          <a:xfrm>
            <a:off x="121920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1" y="5631204"/>
            <a:ext cx="18288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91448" tIns="45724" rIns="91448" bIns="45724" numCol="1" anchor="t" anchorCtr="0" compatLnSpc="1">
            <a:prstTxWarp prst="textNoShape">
              <a:avLst/>
            </a:prstTxWarp>
          </a:bodyPr>
          <a:lstStyle/>
          <a:p>
            <a:endParaRPr sz="1350">
              <a:solidFill>
                <a:srgbClr val="465562"/>
              </a:solidFill>
            </a:endParaRPr>
          </a:p>
        </p:txBody>
      </p:sp>
      <p:sp>
        <p:nvSpPr>
          <p:cNvPr id="2" name="Title 1"/>
          <p:cNvSpPr>
            <a:spLocks noGrp="1"/>
          </p:cNvSpPr>
          <p:nvPr>
            <p:ph type="ctrTitle"/>
          </p:nvPr>
        </p:nvSpPr>
        <p:spPr>
          <a:xfrm>
            <a:off x="2429303" y="1600202"/>
            <a:ext cx="8331200" cy="2680127"/>
          </a:xfrm>
        </p:spPr>
        <p:txBody>
          <a:bodyPr>
            <a:noAutofit/>
          </a:bodyPr>
          <a:lstStyle>
            <a:lvl1pPr>
              <a:defRPr sz="4051"/>
            </a:lvl1pPr>
          </a:lstStyle>
          <a:p>
            <a:r>
              <a:rPr lang="en-US" smtClean="0"/>
              <a:t>Click to edit Master title style</a:t>
            </a:r>
            <a:endParaRPr/>
          </a:p>
        </p:txBody>
      </p:sp>
      <p:sp>
        <p:nvSpPr>
          <p:cNvPr id="3" name="Subtitle 2"/>
          <p:cNvSpPr>
            <a:spLocks noGrp="1"/>
          </p:cNvSpPr>
          <p:nvPr>
            <p:ph type="subTitle" idx="1"/>
          </p:nvPr>
        </p:nvSpPr>
        <p:spPr>
          <a:xfrm>
            <a:off x="2429301" y="4344917"/>
            <a:ext cx="7518400" cy="1116085"/>
          </a:xfrm>
        </p:spPr>
        <p:txBody>
          <a:bodyPr>
            <a:normAutofit/>
          </a:bodyPr>
          <a:lstStyle>
            <a:lvl1pPr marL="0" indent="0" algn="l">
              <a:spcBef>
                <a:spcPts val="0"/>
              </a:spcBef>
              <a:buNone/>
              <a:defRPr sz="2401">
                <a:solidFill>
                  <a:schemeClr val="tx1"/>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solidFill>
                  <a:schemeClr val="bg1"/>
                </a:solidFill>
              </a:defRPr>
            </a:lvl1pPr>
          </a:lstStyle>
          <a:p>
            <a:fld id="{66CE0CD8-B097-44D1-A404-85E58CE99E29}" type="datetime3">
              <a:rPr lang="en-US" smtClean="0">
                <a:solidFill>
                  <a:srgbClr val="FFFFFF"/>
                </a:solidFill>
              </a:rPr>
              <a:pPr/>
              <a:t>5 July 2017</a:t>
            </a:fld>
            <a:endParaRPr lang="en-US">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srgbClr val="FFFFFF"/>
                </a:solidFill>
              </a:rPr>
              <a:t>Writing</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193263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818CF3B-FD96-4CC2-BC95-22466BB9D2E8}" type="datetime3">
              <a:rPr lang="en-US" smtClean="0">
                <a:solidFill>
                  <a:srgbClr val="465562">
                    <a:lumMod val="60000"/>
                    <a:lumOff val="40000"/>
                  </a:srgbClr>
                </a:solidFill>
              </a:rPr>
              <a:pPr/>
              <a:t>5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3040108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11582400"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0" name="Rectangle 19"/>
          <p:cNvSpPr/>
          <p:nvPr/>
        </p:nvSpPr>
        <p:spPr>
          <a:xfrm>
            <a:off x="11277600"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4" name="Rectangle 23"/>
          <p:cNvSpPr/>
          <p:nvPr/>
        </p:nvSpPr>
        <p:spPr>
          <a:xfrm>
            <a:off x="1216469"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1" name="Rectangle 20"/>
          <p:cNvSpPr/>
          <p:nvPr/>
        </p:nvSpPr>
        <p:spPr>
          <a:xfrm>
            <a:off x="0"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22" name="Straight Connector 21"/>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8"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91448" tIns="45724" rIns="91448" bIns="45724" numCol="1" anchor="t" anchorCtr="0" compatLnSpc="1">
            <a:prstTxWarp prst="textNoShape">
              <a:avLst/>
            </a:prstTxWarp>
          </a:bodyPr>
          <a:lstStyle/>
          <a:p>
            <a:endParaRPr sz="1350">
              <a:solidFill>
                <a:srgbClr val="465562"/>
              </a:solidFill>
            </a:endParaRPr>
          </a:p>
        </p:txBody>
      </p:sp>
      <p:cxnSp>
        <p:nvCxnSpPr>
          <p:cNvPr id="23" name="Straight Connector 22"/>
          <p:cNvCxnSpPr/>
          <p:nvPr/>
        </p:nvCxnSpPr>
        <p:spPr bwMode="white">
          <a:xfrm>
            <a:off x="1216469"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1582400"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7" name="Rectangle 26"/>
          <p:cNvSpPr/>
          <p:nvPr/>
        </p:nvSpPr>
        <p:spPr>
          <a:xfrm>
            <a:off x="11277600" y="0"/>
            <a:ext cx="3048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8" name="Rectangle 27"/>
          <p:cNvSpPr/>
          <p:nvPr/>
        </p:nvSpPr>
        <p:spPr>
          <a:xfrm>
            <a:off x="12192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9" name="Rectangle 28"/>
          <p:cNvSpPr/>
          <p:nvPr/>
        </p:nvSpPr>
        <p:spPr>
          <a:xfrm>
            <a:off x="-1" y="0"/>
            <a:ext cx="12192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30" name="Rectangle 29"/>
          <p:cNvSpPr/>
          <p:nvPr/>
        </p:nvSpPr>
        <p:spPr>
          <a:xfrm>
            <a:off x="0" y="0"/>
            <a:ext cx="12192000"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31" name="Straight Connector 30"/>
          <p:cNvCxnSpPr/>
          <p:nvPr/>
        </p:nvCxnSpPr>
        <p:spPr bwMode="white">
          <a:xfrm>
            <a:off x="11576308"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0"/>
            <a:ext cx="1216469"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33" name="Straight Connector 32"/>
          <p:cNvCxnSpPr/>
          <p:nvPr/>
        </p:nvCxnSpPr>
        <p:spPr bwMode="white">
          <a:xfrm>
            <a:off x="1219201"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solidFill>
                  <a:schemeClr val="bg1"/>
                </a:solidFill>
              </a:defRPr>
            </a:lvl1pPr>
          </a:lstStyle>
          <a:p>
            <a:fld id="{D65AEB9C-349B-4D38-A11A-D0BE61E856DC}" type="datetime3">
              <a:rPr lang="en-US" smtClean="0">
                <a:solidFill>
                  <a:srgbClr val="FFFFFF"/>
                </a:solidFill>
              </a:rPr>
              <a:pPr/>
              <a:t>5 July 2017</a:t>
            </a:fld>
            <a:endParaRPr lang="en-US">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srgbClr val="FFFFFF"/>
                </a:solidFill>
              </a:rPr>
              <a:t>Writing</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
        <p:nvSpPr>
          <p:cNvPr id="2" name="Title 1"/>
          <p:cNvSpPr>
            <a:spLocks noGrp="1"/>
          </p:cNvSpPr>
          <p:nvPr>
            <p:ph type="title"/>
          </p:nvPr>
        </p:nvSpPr>
        <p:spPr>
          <a:xfrm>
            <a:off x="1599030" y="1600201"/>
            <a:ext cx="8285429" cy="2654064"/>
          </a:xfrm>
        </p:spPr>
        <p:txBody>
          <a:bodyPr anchor="b">
            <a:normAutofit/>
          </a:bodyPr>
          <a:lstStyle>
            <a:lvl1pPr algn="l">
              <a:defRPr sz="4051" b="0" cap="none" baseline="0"/>
            </a:lvl1pPr>
          </a:lstStyle>
          <a:p>
            <a:r>
              <a:rPr lang="en-US" smtClean="0"/>
              <a:t>Click to edit Master title style</a:t>
            </a:r>
            <a:endParaRPr/>
          </a:p>
        </p:txBody>
      </p:sp>
      <p:sp>
        <p:nvSpPr>
          <p:cNvPr id="3" name="Text Placeholder 2"/>
          <p:cNvSpPr>
            <a:spLocks noGrp="1"/>
          </p:cNvSpPr>
          <p:nvPr>
            <p:ph type="body" idx="1"/>
          </p:nvPr>
        </p:nvSpPr>
        <p:spPr>
          <a:xfrm>
            <a:off x="1599031" y="4259998"/>
            <a:ext cx="7266515" cy="1150203"/>
          </a:xfrm>
        </p:spPr>
        <p:txBody>
          <a:bodyPr anchor="t">
            <a:normAutofit/>
          </a:bodyPr>
          <a:lstStyle>
            <a:lvl1pPr marL="0" indent="0">
              <a:spcBef>
                <a:spcPts val="0"/>
              </a:spcBef>
              <a:buNone/>
              <a:defRPr sz="2401">
                <a:solidFill>
                  <a:schemeClr val="tx1"/>
                </a:solidFill>
              </a:defRPr>
            </a:lvl1pPr>
            <a:lvl2pPr marL="342991" indent="0">
              <a:buNone/>
              <a:defRPr sz="1350">
                <a:solidFill>
                  <a:schemeClr val="tx1">
                    <a:tint val="75000"/>
                  </a:schemeClr>
                </a:solidFill>
              </a:defRPr>
            </a:lvl2pPr>
            <a:lvl3pPr marL="685983" indent="0">
              <a:buNone/>
              <a:defRPr sz="1200">
                <a:solidFill>
                  <a:schemeClr val="tx1">
                    <a:tint val="75000"/>
                  </a:schemeClr>
                </a:solidFill>
              </a:defRPr>
            </a:lvl3pPr>
            <a:lvl4pPr marL="1028974" indent="0">
              <a:buNone/>
              <a:defRPr sz="1050">
                <a:solidFill>
                  <a:schemeClr val="tx1">
                    <a:tint val="75000"/>
                  </a:schemeClr>
                </a:solidFill>
              </a:defRPr>
            </a:lvl4pPr>
            <a:lvl5pPr marL="1371966" indent="0">
              <a:buNone/>
              <a:defRPr sz="1050">
                <a:solidFill>
                  <a:schemeClr val="tx1">
                    <a:tint val="75000"/>
                  </a:schemeClr>
                </a:solidFill>
              </a:defRPr>
            </a:lvl5pPr>
            <a:lvl6pPr marL="1714957" indent="0">
              <a:buNone/>
              <a:defRPr sz="1050">
                <a:solidFill>
                  <a:schemeClr val="tx1">
                    <a:tint val="75000"/>
                  </a:schemeClr>
                </a:solidFill>
              </a:defRPr>
            </a:lvl6pPr>
            <a:lvl7pPr marL="2057949" indent="0">
              <a:buNone/>
              <a:defRPr sz="1050">
                <a:solidFill>
                  <a:schemeClr val="tx1">
                    <a:tint val="75000"/>
                  </a:schemeClr>
                </a:solidFill>
              </a:defRPr>
            </a:lvl7pPr>
            <a:lvl8pPr marL="2400940" indent="0">
              <a:buNone/>
              <a:defRPr sz="1050">
                <a:solidFill>
                  <a:schemeClr val="tx1">
                    <a:tint val="75000"/>
                  </a:schemeClr>
                </a:solidFill>
              </a:defRPr>
            </a:lvl8pPr>
            <a:lvl9pPr marL="2743932" indent="0">
              <a:buNone/>
              <a:defRPr sz="105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1565822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593851" y="1600200"/>
            <a:ext cx="4815840" cy="4572000"/>
          </a:xfrm>
        </p:spPr>
        <p:txBody>
          <a:bodyPr/>
          <a:lstStyle>
            <a:lvl1pPr>
              <a:defRPr sz="2101"/>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563360" y="1600200"/>
            <a:ext cx="4815840" cy="4572000"/>
          </a:xfrm>
        </p:spPr>
        <p:txBody>
          <a:bodyPr/>
          <a:lstStyle>
            <a:lvl1pPr>
              <a:defRPr sz="2101"/>
            </a:lvl1pPr>
            <a:lvl2pPr>
              <a:defRPr sz="1800"/>
            </a:lvl2pPr>
            <a:lvl3pPr>
              <a:defRPr sz="1500"/>
            </a:lvl3pPr>
            <a:lvl4pPr>
              <a:defRPr sz="1350"/>
            </a:lvl4pPr>
            <a:lvl5pPr>
              <a:defRPr sz="1350"/>
            </a:lvl5pPr>
            <a:lvl6pPr>
              <a:defRPr sz="1350" baseline="0"/>
            </a:lvl6pPr>
            <a:lvl7pPr>
              <a:defRPr sz="1350" baseline="0"/>
            </a:lvl7pPr>
            <a:lvl8pPr>
              <a:defRPr sz="1350" baseline="0"/>
            </a:lvl8pPr>
            <a:lvl9pPr>
              <a:defRPr sz="135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3FA5D0A-7E64-462A-999D-D2C0D775808A}" type="datetime3">
              <a:rPr lang="en-US" smtClean="0">
                <a:solidFill>
                  <a:srgbClr val="465562">
                    <a:lumMod val="60000"/>
                    <a:lumOff val="40000"/>
                  </a:srgbClr>
                </a:solidFill>
              </a:rPr>
              <a:pPr/>
              <a:t>5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4129376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93852" y="1499616"/>
            <a:ext cx="4820143" cy="938784"/>
          </a:xfrm>
        </p:spPr>
        <p:txBody>
          <a:bodyPr anchor="b">
            <a:noAutofit/>
          </a:bodyPr>
          <a:lstStyle>
            <a:lvl1pPr marL="0" indent="0">
              <a:spcBef>
                <a:spcPts val="0"/>
              </a:spcBef>
              <a:buNone/>
              <a:defRPr sz="1800" b="0" cap="all" baseline="0"/>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Edit Master text styles</a:t>
            </a:r>
          </a:p>
        </p:txBody>
      </p:sp>
      <p:sp>
        <p:nvSpPr>
          <p:cNvPr id="4" name="Content Placeholder 3"/>
          <p:cNvSpPr>
            <a:spLocks noGrp="1"/>
          </p:cNvSpPr>
          <p:nvPr>
            <p:ph sz="half" idx="2"/>
          </p:nvPr>
        </p:nvSpPr>
        <p:spPr>
          <a:xfrm>
            <a:off x="1593851" y="2514708"/>
            <a:ext cx="4815840" cy="3657493"/>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baseline="0"/>
            </a:lvl8pPr>
            <a:lvl9pPr>
              <a:defRPr sz="12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6559058" y="1499616"/>
            <a:ext cx="4820143" cy="938784"/>
          </a:xfrm>
        </p:spPr>
        <p:txBody>
          <a:bodyPr anchor="b">
            <a:noAutofit/>
          </a:bodyPr>
          <a:lstStyle>
            <a:lvl1pPr marL="0" indent="0">
              <a:spcBef>
                <a:spcPts val="0"/>
              </a:spcBef>
              <a:buNone/>
              <a:defRPr sz="1800" b="0" cap="all" baseline="0"/>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6559058" y="2514600"/>
            <a:ext cx="4820143" cy="3655568"/>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DDA89E5-862A-4FB9-9A69-184D7DC99D4C}" type="datetime3">
              <a:rPr lang="en-US" smtClean="0">
                <a:solidFill>
                  <a:srgbClr val="465562">
                    <a:lumMod val="60000"/>
                    <a:lumOff val="40000"/>
                  </a:srgbClr>
                </a:solidFill>
              </a:rPr>
              <a:pPr/>
              <a:t>5 July 2017</a:t>
            </a:fld>
            <a:endParaRPr lang="en-US">
              <a:solidFill>
                <a:srgbClr val="465562">
                  <a:lumMod val="60000"/>
                  <a:lumOff val="40000"/>
                </a:srgbClr>
              </a:solidFill>
            </a:endParaRPr>
          </a:p>
        </p:txBody>
      </p:sp>
      <p:sp>
        <p:nvSpPr>
          <p:cNvPr id="8" name="Footer Placeholder 7"/>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9" name="Slide Number Placeholder 8"/>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2499511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419708B-E1B4-4181-98F6-2282E9F9DB4F}" type="datetime3">
              <a:rPr lang="en-US" smtClean="0">
                <a:solidFill>
                  <a:srgbClr val="465562">
                    <a:lumMod val="60000"/>
                    <a:lumOff val="40000"/>
                  </a:srgbClr>
                </a:solidFill>
              </a:rPr>
              <a:pPr/>
              <a:t>5 July 2017</a:t>
            </a:fld>
            <a:endParaRPr lang="en-US">
              <a:solidFill>
                <a:srgbClr val="465562">
                  <a:lumMod val="60000"/>
                  <a:lumOff val="40000"/>
                </a:srgbClr>
              </a:solidFill>
            </a:endParaRPr>
          </a:p>
        </p:txBody>
      </p:sp>
      <p:sp>
        <p:nvSpPr>
          <p:cNvPr id="4" name="Footer Placeholder 3"/>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5" name="Slide Number Placeholder 4"/>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3332653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626403" y="0"/>
            <a:ext cx="304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6" name="Rectangle 5"/>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7" name="Straight Connector 6"/>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972800" y="0"/>
            <a:ext cx="92286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11895661"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Date Placeholder 1"/>
          <p:cNvSpPr>
            <a:spLocks noGrp="1"/>
          </p:cNvSpPr>
          <p:nvPr>
            <p:ph type="dt" sz="half" idx="10"/>
          </p:nvPr>
        </p:nvSpPr>
        <p:spPr/>
        <p:txBody>
          <a:bodyPr/>
          <a:lstStyle/>
          <a:p>
            <a:fld id="{7C780A3F-40D6-4D68-95BA-AC307F9F29BC}" type="datetime3">
              <a:rPr lang="en-US" smtClean="0">
                <a:solidFill>
                  <a:srgbClr val="465562">
                    <a:lumMod val="60000"/>
                    <a:lumOff val="40000"/>
                  </a:srgbClr>
                </a:solidFill>
              </a:rPr>
              <a:pPr/>
              <a:t>5 July 2017</a:t>
            </a:fld>
            <a:endParaRPr lang="en-US">
              <a:solidFill>
                <a:srgbClr val="465562">
                  <a:lumMod val="60000"/>
                  <a:lumOff val="40000"/>
                </a:srgbClr>
              </a:solidFill>
            </a:endParaRPr>
          </a:p>
        </p:txBody>
      </p:sp>
      <p:sp>
        <p:nvSpPr>
          <p:cNvPr id="3" name="Footer Placeholder 2"/>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D6D25464-B035-4815-AE55-0B249F8F864E}"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105022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11582400"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20" name="Rectangle 19"/>
          <p:cNvSpPr/>
          <p:nvPr/>
        </p:nvSpPr>
        <p:spPr>
          <a:xfrm>
            <a:off x="11277600"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24" name="Rectangle 23"/>
          <p:cNvSpPr/>
          <p:nvPr/>
        </p:nvSpPr>
        <p:spPr>
          <a:xfrm>
            <a:off x="1216469"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21" name="Rectangle 20"/>
          <p:cNvSpPr/>
          <p:nvPr/>
        </p:nvSpPr>
        <p:spPr>
          <a:xfrm>
            <a:off x="0"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cxnSp>
        <p:nvCxnSpPr>
          <p:cNvPr id="22" name="Straight Connector 21"/>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18"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91448" tIns="45724" rIns="91448" bIns="45724" numCol="1" anchor="t" anchorCtr="0" compatLnSpc="1">
            <a:prstTxWarp prst="textNoShape">
              <a:avLst/>
            </a:prstTxWarp>
          </a:bodyPr>
          <a:lstStyle/>
          <a:p>
            <a:endParaRPr sz="1350"/>
          </a:p>
        </p:txBody>
      </p:sp>
      <p:cxnSp>
        <p:nvCxnSpPr>
          <p:cNvPr id="23" name="Straight Connector 22"/>
          <p:cNvCxnSpPr/>
          <p:nvPr/>
        </p:nvCxnSpPr>
        <p:spPr bwMode="white">
          <a:xfrm>
            <a:off x="1216469"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1582400"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27" name="Rectangle 26"/>
          <p:cNvSpPr/>
          <p:nvPr/>
        </p:nvSpPr>
        <p:spPr>
          <a:xfrm>
            <a:off x="11277600" y="0"/>
            <a:ext cx="3048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28" name="Rectangle 27"/>
          <p:cNvSpPr/>
          <p:nvPr/>
        </p:nvSpPr>
        <p:spPr>
          <a:xfrm>
            <a:off x="12192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29" name="Rectangle 28"/>
          <p:cNvSpPr/>
          <p:nvPr/>
        </p:nvSpPr>
        <p:spPr>
          <a:xfrm>
            <a:off x="-1" y="0"/>
            <a:ext cx="12192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30" name="Rectangle 29"/>
          <p:cNvSpPr/>
          <p:nvPr/>
        </p:nvSpPr>
        <p:spPr>
          <a:xfrm>
            <a:off x="0" y="0"/>
            <a:ext cx="12192000"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cxnSp>
        <p:nvCxnSpPr>
          <p:cNvPr id="31" name="Straight Connector 30"/>
          <p:cNvCxnSpPr/>
          <p:nvPr/>
        </p:nvCxnSpPr>
        <p:spPr bwMode="white">
          <a:xfrm>
            <a:off x="11576308"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0"/>
            <a:ext cx="1216469"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cxnSp>
        <p:nvCxnSpPr>
          <p:cNvPr id="33" name="Straight Connector 32"/>
          <p:cNvCxnSpPr/>
          <p:nvPr/>
        </p:nvCxnSpPr>
        <p:spPr bwMode="white">
          <a:xfrm>
            <a:off x="1219201"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solidFill>
                  <a:schemeClr val="bg1"/>
                </a:solidFill>
              </a:defRPr>
            </a:lvl1pPr>
          </a:lstStyle>
          <a:p>
            <a:fld id="{8C950DEE-4E1D-41DE-B659-35AA5F8846E8}" type="datetime3">
              <a:rPr lang="en-US" smtClean="0"/>
              <a:t>5 July 2017</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t>Teaching Reading</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6D22F896-40B5-4ADD-8801-0D06FADFA095}" type="slidenum">
              <a:rPr lang="en-US" smtClean="0"/>
              <a:t>‹#›</a:t>
            </a:fld>
            <a:endParaRPr lang="en-US" dirty="0"/>
          </a:p>
        </p:txBody>
      </p:sp>
      <p:sp>
        <p:nvSpPr>
          <p:cNvPr id="2" name="Title 1"/>
          <p:cNvSpPr>
            <a:spLocks noGrp="1"/>
          </p:cNvSpPr>
          <p:nvPr>
            <p:ph type="title"/>
          </p:nvPr>
        </p:nvSpPr>
        <p:spPr>
          <a:xfrm>
            <a:off x="1599030" y="1600201"/>
            <a:ext cx="8285429" cy="2654064"/>
          </a:xfrm>
        </p:spPr>
        <p:txBody>
          <a:bodyPr anchor="b">
            <a:normAutofit/>
          </a:bodyPr>
          <a:lstStyle>
            <a:lvl1pPr algn="l">
              <a:defRPr sz="4051" b="0" cap="none" baseline="0"/>
            </a:lvl1pPr>
          </a:lstStyle>
          <a:p>
            <a:r>
              <a:rPr lang="en-US" smtClean="0"/>
              <a:t>Click to edit Master title style</a:t>
            </a:r>
            <a:endParaRPr/>
          </a:p>
        </p:txBody>
      </p:sp>
      <p:sp>
        <p:nvSpPr>
          <p:cNvPr id="3" name="Text Placeholder 2"/>
          <p:cNvSpPr>
            <a:spLocks noGrp="1"/>
          </p:cNvSpPr>
          <p:nvPr>
            <p:ph type="body" idx="1"/>
          </p:nvPr>
        </p:nvSpPr>
        <p:spPr>
          <a:xfrm>
            <a:off x="1599031" y="4259998"/>
            <a:ext cx="7266515" cy="1150203"/>
          </a:xfrm>
        </p:spPr>
        <p:txBody>
          <a:bodyPr anchor="t">
            <a:normAutofit/>
          </a:bodyPr>
          <a:lstStyle>
            <a:lvl1pPr marL="0" indent="0">
              <a:spcBef>
                <a:spcPts val="0"/>
              </a:spcBef>
              <a:buNone/>
              <a:defRPr sz="2401">
                <a:solidFill>
                  <a:schemeClr val="tx1"/>
                </a:solidFill>
              </a:defRPr>
            </a:lvl1pPr>
            <a:lvl2pPr marL="342991" indent="0">
              <a:buNone/>
              <a:defRPr sz="1350">
                <a:solidFill>
                  <a:schemeClr val="tx1">
                    <a:tint val="75000"/>
                  </a:schemeClr>
                </a:solidFill>
              </a:defRPr>
            </a:lvl2pPr>
            <a:lvl3pPr marL="685983" indent="0">
              <a:buNone/>
              <a:defRPr sz="1200">
                <a:solidFill>
                  <a:schemeClr val="tx1">
                    <a:tint val="75000"/>
                  </a:schemeClr>
                </a:solidFill>
              </a:defRPr>
            </a:lvl3pPr>
            <a:lvl4pPr marL="1028974" indent="0">
              <a:buNone/>
              <a:defRPr sz="1050">
                <a:solidFill>
                  <a:schemeClr val="tx1">
                    <a:tint val="75000"/>
                  </a:schemeClr>
                </a:solidFill>
              </a:defRPr>
            </a:lvl4pPr>
            <a:lvl5pPr marL="1371966" indent="0">
              <a:buNone/>
              <a:defRPr sz="1050">
                <a:solidFill>
                  <a:schemeClr val="tx1">
                    <a:tint val="75000"/>
                  </a:schemeClr>
                </a:solidFill>
              </a:defRPr>
            </a:lvl5pPr>
            <a:lvl6pPr marL="1714957" indent="0">
              <a:buNone/>
              <a:defRPr sz="1050">
                <a:solidFill>
                  <a:schemeClr val="tx1">
                    <a:tint val="75000"/>
                  </a:schemeClr>
                </a:solidFill>
              </a:defRPr>
            </a:lvl6pPr>
            <a:lvl7pPr marL="2057949" indent="0">
              <a:buNone/>
              <a:defRPr sz="1050">
                <a:solidFill>
                  <a:schemeClr val="tx1">
                    <a:tint val="75000"/>
                  </a:schemeClr>
                </a:solidFill>
              </a:defRPr>
            </a:lvl7pPr>
            <a:lvl8pPr marL="2400940" indent="0">
              <a:buNone/>
              <a:defRPr sz="1050">
                <a:solidFill>
                  <a:schemeClr val="tx1">
                    <a:tint val="75000"/>
                  </a:schemeClr>
                </a:solidFill>
              </a:defRPr>
            </a:lvl8pPr>
            <a:lvl9pPr marL="2743932" indent="0">
              <a:buNone/>
              <a:defRPr sz="105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1488847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1955" y="0"/>
            <a:ext cx="414879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cxnSp>
        <p:nvCxnSpPr>
          <p:cNvPr id="10" name="Straight Connector 9"/>
          <p:cNvCxnSpPr/>
          <p:nvPr/>
        </p:nvCxnSpPr>
        <p:spPr bwMode="white">
          <a:xfrm>
            <a:off x="62195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Title 1"/>
          <p:cNvSpPr>
            <a:spLocks noGrp="1"/>
          </p:cNvSpPr>
          <p:nvPr>
            <p:ph type="title"/>
          </p:nvPr>
        </p:nvSpPr>
        <p:spPr bwMode="white">
          <a:xfrm>
            <a:off x="1074520" y="381000"/>
            <a:ext cx="3294280" cy="1371600"/>
          </a:xfrm>
        </p:spPr>
        <p:txBody>
          <a:bodyPr anchor="b">
            <a:normAutofit/>
          </a:bodyPr>
          <a:lstStyle>
            <a:lvl1pPr algn="l">
              <a:defRPr sz="2101" b="0" cap="all" baseline="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5181600" y="482600"/>
            <a:ext cx="6197600" cy="5689600"/>
          </a:xfrm>
        </p:spPr>
        <p:txBody>
          <a:bodyPr>
            <a:normAutofit/>
          </a:bodyPr>
          <a:lstStyle>
            <a:lvl1pPr>
              <a:defRPr sz="2101"/>
            </a:lvl1pPr>
            <a:lvl2pPr>
              <a:defRPr sz="1800"/>
            </a:lvl2pPr>
            <a:lvl3pPr>
              <a:defRPr sz="1500"/>
            </a:lvl3pPr>
            <a:lvl4pPr>
              <a:defRPr sz="1350"/>
            </a:lvl4pPr>
            <a:lvl5pPr>
              <a:defRPr sz="1350"/>
            </a:lvl5pPr>
            <a:lvl6pPr>
              <a:defRPr sz="1350"/>
            </a:lvl6pPr>
            <a:lvl7pPr>
              <a:defRPr sz="1350"/>
            </a:lvl7pPr>
            <a:lvl8pPr>
              <a:defRPr sz="1350" baseline="0"/>
            </a:lvl8pPr>
            <a:lvl9pPr>
              <a:defRPr sz="135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bwMode="white">
          <a:xfrm>
            <a:off x="1074520" y="1828800"/>
            <a:ext cx="3294280" cy="4343400"/>
          </a:xfrm>
        </p:spPr>
        <p:txBody>
          <a:bodyPr>
            <a:normAutofit/>
          </a:bodyPr>
          <a:lstStyle>
            <a:lvl1pPr marL="0" indent="0">
              <a:buNone/>
              <a:defRPr sz="1500">
                <a:solidFill>
                  <a:schemeClr val="bg1"/>
                </a:solidFill>
              </a:defRPr>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7EB32553-6E3A-4B33-9828-AAD544BE9B27}" type="datetime3">
              <a:rPr lang="en-US" smtClean="0">
                <a:solidFill>
                  <a:srgbClr val="465562">
                    <a:lumMod val="60000"/>
                    <a:lumOff val="40000"/>
                  </a:srgbClr>
                </a:solidFill>
              </a:rPr>
              <a:pPr/>
              <a:t>5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891166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4876800" y="0"/>
            <a:ext cx="7018861"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2" name="Title 1"/>
          <p:cNvSpPr>
            <a:spLocks noGrp="1"/>
          </p:cNvSpPr>
          <p:nvPr>
            <p:ph type="title"/>
          </p:nvPr>
        </p:nvSpPr>
        <p:spPr>
          <a:xfrm>
            <a:off x="1074520" y="381000"/>
            <a:ext cx="3294280" cy="1371600"/>
          </a:xfrm>
        </p:spPr>
        <p:txBody>
          <a:bodyPr anchor="b">
            <a:normAutofit/>
          </a:bodyPr>
          <a:lstStyle>
            <a:lvl1pPr algn="l">
              <a:defRPr sz="2101" b="0" cap="all" baseline="0">
                <a:solidFill>
                  <a:schemeClr val="tx1">
                    <a:lumMod val="75000"/>
                  </a:schemeClr>
                </a:solidFill>
              </a:defRPr>
            </a:lvl1pPr>
          </a:lstStyle>
          <a:p>
            <a:r>
              <a:rPr lang="en-US" smtClean="0"/>
              <a:t>Click to edit Master title style</a:t>
            </a:r>
            <a:endParaRPr/>
          </a:p>
        </p:txBody>
      </p:sp>
      <p:sp>
        <p:nvSpPr>
          <p:cNvPr id="3" name="Picture Placeholder 2"/>
          <p:cNvSpPr>
            <a:spLocks noGrp="1"/>
          </p:cNvSpPr>
          <p:nvPr>
            <p:ph type="pic" idx="1"/>
          </p:nvPr>
        </p:nvSpPr>
        <p:spPr bwMode="auto">
          <a:xfrm>
            <a:off x="5181600" y="482600"/>
            <a:ext cx="6197600" cy="5689600"/>
          </a:xfrm>
          <a:ln w="19050">
            <a:solidFill>
              <a:schemeClr val="bg1"/>
            </a:solidFill>
          </a:ln>
        </p:spPr>
        <p:txBody>
          <a:bodyPr>
            <a:normAutofit/>
          </a:bodyPr>
          <a:lstStyle>
            <a:lvl1pPr marL="0" indent="0">
              <a:buNone/>
              <a:defRPr sz="2101"/>
            </a:lvl1pPr>
            <a:lvl2pPr marL="342991" indent="0">
              <a:buNone/>
              <a:defRPr sz="2101"/>
            </a:lvl2pPr>
            <a:lvl3pPr marL="685983" indent="0">
              <a:buNone/>
              <a:defRPr sz="1800"/>
            </a:lvl3pPr>
            <a:lvl4pPr marL="1028974" indent="0">
              <a:buNone/>
              <a:defRPr sz="1500"/>
            </a:lvl4pPr>
            <a:lvl5pPr marL="1371966" indent="0">
              <a:buNone/>
              <a:defRPr sz="1500"/>
            </a:lvl5pPr>
            <a:lvl6pPr marL="1714957" indent="0">
              <a:buNone/>
              <a:defRPr sz="1500"/>
            </a:lvl6pPr>
            <a:lvl7pPr marL="2057949" indent="0">
              <a:buNone/>
              <a:defRPr sz="1500"/>
            </a:lvl7pPr>
            <a:lvl8pPr marL="2400940" indent="0">
              <a:buNone/>
              <a:defRPr sz="1500"/>
            </a:lvl8pPr>
            <a:lvl9pPr marL="2743932" indent="0">
              <a:buNone/>
              <a:defRPr sz="1500"/>
            </a:lvl9pPr>
          </a:lstStyle>
          <a:p>
            <a:r>
              <a:rPr lang="en-US" smtClean="0"/>
              <a:t>Click icon to add picture</a:t>
            </a:r>
            <a:endParaRPr/>
          </a:p>
        </p:txBody>
      </p:sp>
      <p:sp>
        <p:nvSpPr>
          <p:cNvPr id="4" name="Text Placeholder 3"/>
          <p:cNvSpPr>
            <a:spLocks noGrp="1"/>
          </p:cNvSpPr>
          <p:nvPr>
            <p:ph type="body" sz="half" idx="2"/>
          </p:nvPr>
        </p:nvSpPr>
        <p:spPr>
          <a:xfrm>
            <a:off x="1074520" y="1828800"/>
            <a:ext cx="3294280" cy="4343400"/>
          </a:xfrm>
        </p:spPr>
        <p:txBody>
          <a:bodyPr>
            <a:normAutofit/>
          </a:bodyPr>
          <a:lstStyle>
            <a:lvl1pPr marL="0" indent="0">
              <a:buNone/>
              <a:defRPr sz="1500">
                <a:solidFill>
                  <a:schemeClr val="tx1"/>
                </a:solidFill>
              </a:defRPr>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15AA65D2-1FB5-4E16-9026-E283163669A5}" type="datetime3">
              <a:rPr lang="en-US" smtClean="0">
                <a:solidFill>
                  <a:srgbClr val="465562">
                    <a:lumMod val="60000"/>
                    <a:lumOff val="40000"/>
                  </a:srgbClr>
                </a:solidFill>
              </a:rPr>
              <a:pPr/>
              <a:t>5 July 2017</a:t>
            </a:fld>
            <a:endParaRPr lang="en-US">
              <a:solidFill>
                <a:srgbClr val="465562">
                  <a:lumMod val="60000"/>
                  <a:lumOff val="40000"/>
                </a:srgbClr>
              </a:solidFill>
            </a:endParaRPr>
          </a:p>
        </p:txBody>
      </p:sp>
      <p:sp>
        <p:nvSpPr>
          <p:cNvPr id="6" name="Footer Placeholder 5"/>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7" name="Slide Number Placeholder 6"/>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cxnSp>
        <p:nvCxnSpPr>
          <p:cNvPr id="10" name="Straight Connector 9"/>
          <p:cNvCxnSpPr/>
          <p:nvPr/>
        </p:nvCxnSpPr>
        <p:spPr bwMode="white">
          <a:xfrm>
            <a:off x="1188296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2391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DEEF4D8-A7D1-4F15-874F-AA3C6902E541}" type="datetime3">
              <a:rPr lang="en-US" smtClean="0">
                <a:solidFill>
                  <a:srgbClr val="465562">
                    <a:lumMod val="60000"/>
                    <a:lumOff val="40000"/>
                  </a:srgbClr>
                </a:solidFill>
              </a:rPr>
              <a:pPr/>
              <a:t>5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2738474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0" name="Rectangle 9"/>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solidFill>
                <a:srgbClr val="FFFFFF"/>
              </a:solidFill>
            </a:endParaRPr>
          </a:p>
        </p:txBody>
      </p:sp>
      <p:cxnSp>
        <p:nvCxnSpPr>
          <p:cNvPr id="11" name="Straight Connector 10"/>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337" y="898065"/>
            <a:ext cx="336023" cy="294173"/>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68598" tIns="34299" rIns="68598" bIns="34299" numCol="1" anchor="t" anchorCtr="0" compatLnSpc="1">
            <a:prstTxWarp prst="textNoShape">
              <a:avLst/>
            </a:prstTxWarp>
          </a:bodyPr>
          <a:lstStyle/>
          <a:p>
            <a:endParaRPr sz="1350">
              <a:solidFill>
                <a:srgbClr val="465562"/>
              </a:solidFill>
            </a:endParaRPr>
          </a:p>
        </p:txBody>
      </p:sp>
      <p:cxnSp>
        <p:nvCxnSpPr>
          <p:cNvPr id="14" name="Straight Connector 13"/>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602112" y="685800"/>
            <a:ext cx="178799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99030" y="685800"/>
            <a:ext cx="7850644" cy="54864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70AE64A-6CC1-43BF-AA60-26566E7C4B12}" type="datetime3">
              <a:rPr lang="en-US" smtClean="0">
                <a:solidFill>
                  <a:srgbClr val="465562">
                    <a:lumMod val="60000"/>
                    <a:lumOff val="40000"/>
                  </a:srgbClr>
                </a:solidFill>
              </a:rPr>
              <a:pPr/>
              <a:t>5 July 2017</a:t>
            </a:fld>
            <a:endParaRPr lang="en-US">
              <a:solidFill>
                <a:srgbClr val="465562">
                  <a:lumMod val="60000"/>
                  <a:lumOff val="40000"/>
                </a:srgbClr>
              </a:solidFill>
            </a:endParaRPr>
          </a:p>
        </p:txBody>
      </p:sp>
      <p:sp>
        <p:nvSpPr>
          <p:cNvPr id="5" name="Footer Placeholder 4"/>
          <p:cNvSpPr>
            <a:spLocks noGrp="1"/>
          </p:cNvSpPr>
          <p:nvPr>
            <p:ph type="ftr" sz="quarter" idx="11"/>
          </p:nvPr>
        </p:nvSpPr>
        <p:spPr/>
        <p:txBody>
          <a:body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12"/>
          </p:nvPr>
        </p:nvSpPr>
        <p:spPr/>
        <p:txBody>
          <a:body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79260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582401"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9" name="Rectangle 8"/>
          <p:cNvSpPr/>
          <p:nvPr/>
        </p:nvSpPr>
        <p:spPr>
          <a:xfrm>
            <a:off x="11277601"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10" name="Rectangle 9"/>
          <p:cNvSpPr/>
          <p:nvPr/>
        </p:nvSpPr>
        <p:spPr>
          <a:xfrm>
            <a:off x="1219201"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11" name="Rectangle 10"/>
          <p:cNvSpPr/>
          <p:nvPr/>
        </p:nvSpPr>
        <p:spPr>
          <a:xfrm>
            <a:off x="2" y="0"/>
            <a:ext cx="1219201"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12" name="Rectangle 11"/>
          <p:cNvSpPr/>
          <p:nvPr/>
        </p:nvSpPr>
        <p:spPr>
          <a:xfrm>
            <a:off x="1"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cxnSp>
        <p:nvCxnSpPr>
          <p:cNvPr id="13" name="Straight Connector 12"/>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cxnSp>
        <p:nvCxnSpPr>
          <p:cNvPr id="15" name="Straight Connector 14"/>
          <p:cNvCxnSpPr/>
          <p:nvPr/>
        </p:nvCxnSpPr>
        <p:spPr bwMode="white">
          <a:xfrm>
            <a:off x="121920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4" y="5631204"/>
            <a:ext cx="18288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pPr fontAlgn="base">
              <a:spcBef>
                <a:spcPct val="0"/>
              </a:spcBef>
              <a:spcAft>
                <a:spcPct val="0"/>
              </a:spcAft>
            </a:pPr>
            <a:endParaRPr>
              <a:solidFill>
                <a:srgbClr val="465562"/>
              </a:solidFill>
              <a:latin typeface="Arial" charset="0"/>
            </a:endParaRPr>
          </a:p>
        </p:txBody>
      </p:sp>
      <p:sp>
        <p:nvSpPr>
          <p:cNvPr id="2" name="Title 1"/>
          <p:cNvSpPr>
            <a:spLocks noGrp="1"/>
          </p:cNvSpPr>
          <p:nvPr>
            <p:ph type="ctrTitle"/>
          </p:nvPr>
        </p:nvSpPr>
        <p:spPr>
          <a:xfrm>
            <a:off x="2429305" y="1600205"/>
            <a:ext cx="8331201" cy="2680127"/>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2429303" y="4344920"/>
            <a:ext cx="7518400" cy="1116085"/>
          </a:xfrm>
        </p:spPr>
        <p:txBody>
          <a:bodyPr>
            <a:normAutofit/>
          </a:bodyPr>
          <a:lstStyle>
            <a:lvl1pPr marL="0" indent="0" algn="l">
              <a:spcBef>
                <a:spcPts val="0"/>
              </a:spcBef>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solidFill>
                  <a:schemeClr val="bg1"/>
                </a:solidFill>
              </a:defRPr>
            </a:lvl1pPr>
          </a:lstStyle>
          <a:p>
            <a:fld id="{E9F332CA-CF14-4AFF-8773-72FD10D4BE0F}" type="datetime3">
              <a:rPr lang="en-US" smtClean="0">
                <a:solidFill>
                  <a:srgbClr val="FFFFFF"/>
                </a:solidFill>
              </a:rPr>
              <a:pPr/>
              <a:t>5 July 2017</a:t>
            </a:fld>
            <a:endParaRPr>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srgbClr val="FFFFFF"/>
                </a:solidFill>
              </a:rPr>
              <a:t>Day 1</a:t>
            </a:r>
            <a:endParaRPr>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7DC1BBB0-96F0-4077-A278-0F3FB5C104D3}" type="slidenum">
              <a:rPr>
                <a:solidFill>
                  <a:srgbClr val="FFFFFF"/>
                </a:solidFill>
              </a:rPr>
              <a:pPr/>
              <a:t>‹#›</a:t>
            </a:fld>
            <a:endParaRPr>
              <a:solidFill>
                <a:srgbClr val="FFFFFF"/>
              </a:solidFill>
            </a:endParaRPr>
          </a:p>
        </p:txBody>
      </p:sp>
    </p:spTree>
    <p:extLst>
      <p:ext uri="{BB962C8B-B14F-4D97-AF65-F5344CB8AC3E}">
        <p14:creationId xmlns:p14="http://schemas.microsoft.com/office/powerpoint/2010/main" val="9488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27F8584-7C51-43D7-8B1F-C30FABF2704B}" type="datetime3">
              <a:rPr lang="en-US" smtClean="0">
                <a:solidFill>
                  <a:prstClr val="black">
                    <a:tint val="75000"/>
                  </a:prstClr>
                </a:solidFill>
              </a:rPr>
              <a:pPr/>
              <a:t>5 July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4105801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11582401"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0" name="Rectangle 19"/>
          <p:cNvSpPr/>
          <p:nvPr/>
        </p:nvSpPr>
        <p:spPr>
          <a:xfrm>
            <a:off x="11277601"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4" name="Rectangle 23"/>
          <p:cNvSpPr/>
          <p:nvPr/>
        </p:nvSpPr>
        <p:spPr>
          <a:xfrm>
            <a:off x="1216469"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1" name="Rectangle 20"/>
          <p:cNvSpPr/>
          <p:nvPr/>
        </p:nvSpPr>
        <p:spPr>
          <a:xfrm>
            <a:off x="1"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cxnSp>
        <p:nvCxnSpPr>
          <p:cNvPr id="22" name="Straight Connector 21"/>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18"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pPr fontAlgn="base">
              <a:spcBef>
                <a:spcPct val="0"/>
              </a:spcBef>
              <a:spcAft>
                <a:spcPct val="0"/>
              </a:spcAft>
            </a:pPr>
            <a:endParaRPr>
              <a:solidFill>
                <a:srgbClr val="465562"/>
              </a:solidFill>
              <a:latin typeface="Arial" charset="0"/>
            </a:endParaRPr>
          </a:p>
        </p:txBody>
      </p:sp>
      <p:cxnSp>
        <p:nvCxnSpPr>
          <p:cNvPr id="23" name="Straight Connector 22"/>
          <p:cNvCxnSpPr/>
          <p:nvPr/>
        </p:nvCxnSpPr>
        <p:spPr bwMode="white">
          <a:xfrm>
            <a:off x="1216469"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15824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7" name="Rectangle 26"/>
          <p:cNvSpPr/>
          <p:nvPr/>
        </p:nvSpPr>
        <p:spPr>
          <a:xfrm>
            <a:off x="11277601" y="0"/>
            <a:ext cx="3048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8" name="Rectangle 27"/>
          <p:cNvSpPr/>
          <p:nvPr/>
        </p:nvSpPr>
        <p:spPr>
          <a:xfrm>
            <a:off x="12192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9" name="Rectangle 28"/>
          <p:cNvSpPr/>
          <p:nvPr/>
        </p:nvSpPr>
        <p:spPr>
          <a:xfrm>
            <a:off x="-1" y="0"/>
            <a:ext cx="1219201"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30" name="Rectangle 29"/>
          <p:cNvSpPr/>
          <p:nvPr/>
        </p:nvSpPr>
        <p:spPr>
          <a:xfrm>
            <a:off x="1" y="0"/>
            <a:ext cx="12192000"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cxnSp>
        <p:nvCxnSpPr>
          <p:cNvPr id="31" name="Straight Connector 30"/>
          <p:cNvCxnSpPr/>
          <p:nvPr/>
        </p:nvCxnSpPr>
        <p:spPr bwMode="white">
          <a:xfrm>
            <a:off x="11576308"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0"/>
            <a:ext cx="1216469"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cxnSp>
        <p:nvCxnSpPr>
          <p:cNvPr id="33" name="Straight Connector 32"/>
          <p:cNvCxnSpPr/>
          <p:nvPr/>
        </p:nvCxnSpPr>
        <p:spPr bwMode="white">
          <a:xfrm>
            <a:off x="1219203"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solidFill>
                  <a:schemeClr val="bg1"/>
                </a:solidFill>
              </a:defRPr>
            </a:lvl1pPr>
          </a:lstStyle>
          <a:p>
            <a:fld id="{B693FD6D-0977-44C2-A1E1-B3822256AC8D}" type="datetime3">
              <a:rPr lang="en-US" smtClean="0">
                <a:solidFill>
                  <a:prstClr val="black">
                    <a:tint val="75000"/>
                  </a:prstClr>
                </a:solidFill>
              </a:rPr>
              <a:pPr/>
              <a:t>5 July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prstClr val="black">
                    <a:tint val="75000"/>
                  </a:prstClr>
                </a:solidFill>
              </a:rPr>
              <a:t>Day 1</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
        <p:nvSpPr>
          <p:cNvPr id="2" name="Title 1"/>
          <p:cNvSpPr>
            <a:spLocks noGrp="1"/>
          </p:cNvSpPr>
          <p:nvPr>
            <p:ph type="title"/>
          </p:nvPr>
        </p:nvSpPr>
        <p:spPr>
          <a:xfrm>
            <a:off x="1599031" y="1600201"/>
            <a:ext cx="8285431" cy="2654064"/>
          </a:xfrm>
        </p:spPr>
        <p:txBody>
          <a:bodyPr anchor="b">
            <a:normAutofit/>
          </a:bodyPr>
          <a:lstStyle>
            <a:lvl1pPr algn="l">
              <a:defRPr sz="5400" b="0" cap="none" baseline="0"/>
            </a:lvl1pPr>
          </a:lstStyle>
          <a:p>
            <a:r>
              <a:rPr lang="en-US" smtClean="0"/>
              <a:t>Click to edit Master title style</a:t>
            </a:r>
            <a:endParaRPr/>
          </a:p>
        </p:txBody>
      </p:sp>
      <p:sp>
        <p:nvSpPr>
          <p:cNvPr id="3" name="Text Placeholder 2"/>
          <p:cNvSpPr>
            <a:spLocks noGrp="1"/>
          </p:cNvSpPr>
          <p:nvPr>
            <p:ph type="body" idx="1"/>
          </p:nvPr>
        </p:nvSpPr>
        <p:spPr>
          <a:xfrm>
            <a:off x="1599032" y="4260001"/>
            <a:ext cx="7266515" cy="1150203"/>
          </a:xfrm>
        </p:spPr>
        <p:txBody>
          <a:bodyPr anchor="t">
            <a:normAutofit/>
          </a:bodyPr>
          <a:lstStyle>
            <a:lvl1pPr marL="0" indent="0">
              <a:spcBef>
                <a:spcPts val="0"/>
              </a:spcBef>
              <a:buNone/>
              <a:defRPr sz="3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3080641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593851" y="1600200"/>
            <a:ext cx="481584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563360" y="1600200"/>
            <a:ext cx="4815840" cy="4572000"/>
          </a:xfrm>
        </p:spPr>
        <p:txBody>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D59B555-87ED-48A2-8ECC-DE590C937F42}" type="datetime3">
              <a:rPr lang="en-US" smtClean="0">
                <a:solidFill>
                  <a:prstClr val="black">
                    <a:tint val="75000"/>
                  </a:prstClr>
                </a:solidFill>
              </a:rPr>
              <a:pPr/>
              <a:t>5 July 2017</a:t>
            </a:fld>
            <a:endParaRPr lang="ar-KW">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7" name="Slide Number Placeholder 6"/>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830004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93852" y="1499616"/>
            <a:ext cx="4820143"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93851" y="2514711"/>
            <a:ext cx="4815840" cy="365749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6559059" y="1499616"/>
            <a:ext cx="4820143"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559059" y="2514600"/>
            <a:ext cx="4820143" cy="3655568"/>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B027D9A-5A67-485E-A7D6-95E4A502E3A2}" type="datetime3">
              <a:rPr lang="en-US" smtClean="0">
                <a:solidFill>
                  <a:prstClr val="black">
                    <a:tint val="75000"/>
                  </a:prstClr>
                </a:solidFill>
              </a:rPr>
              <a:pPr/>
              <a:t>5 July 2017</a:t>
            </a:fld>
            <a:endParaRPr lang="ar-KW">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9" name="Slide Number Placeholder 8"/>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1194736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F22F3E2-5C38-49F2-AE5C-6F5B52714517}" type="datetime3">
              <a:rPr lang="en-US" smtClean="0">
                <a:solidFill>
                  <a:prstClr val="black">
                    <a:tint val="75000"/>
                  </a:prstClr>
                </a:solidFill>
              </a:rPr>
              <a:pPr/>
              <a:t>5 July 2017</a:t>
            </a:fld>
            <a:endParaRPr lang="ar-KW">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5" name="Slide Number Placeholder 4"/>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2392848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593851" y="1600200"/>
            <a:ext cx="4815840" cy="4572000"/>
          </a:xfrm>
        </p:spPr>
        <p:txBody>
          <a:bodyPr/>
          <a:lstStyle>
            <a:lvl1pPr>
              <a:defRPr sz="2101"/>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563360" y="1600200"/>
            <a:ext cx="4815840" cy="4572000"/>
          </a:xfrm>
        </p:spPr>
        <p:txBody>
          <a:bodyPr/>
          <a:lstStyle>
            <a:lvl1pPr>
              <a:defRPr sz="2101"/>
            </a:lvl1pPr>
            <a:lvl2pPr>
              <a:defRPr sz="1800"/>
            </a:lvl2pPr>
            <a:lvl3pPr>
              <a:defRPr sz="1500"/>
            </a:lvl3pPr>
            <a:lvl4pPr>
              <a:defRPr sz="1350"/>
            </a:lvl4pPr>
            <a:lvl5pPr>
              <a:defRPr sz="1350"/>
            </a:lvl5pPr>
            <a:lvl6pPr>
              <a:defRPr sz="1350" baseline="0"/>
            </a:lvl6pPr>
            <a:lvl7pPr>
              <a:defRPr sz="1350" baseline="0"/>
            </a:lvl7pPr>
            <a:lvl8pPr>
              <a:defRPr sz="1350" baseline="0"/>
            </a:lvl8pPr>
            <a:lvl9pPr>
              <a:defRPr sz="135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860562E-6FF6-429F-A4B8-35A295D3DB73}" type="datetime3">
              <a:rPr lang="en-US" smtClean="0"/>
              <a:t>5 July 2017</a:t>
            </a:fld>
            <a:endParaRPr lang="en-US" dirty="0"/>
          </a:p>
        </p:txBody>
      </p:sp>
      <p:sp>
        <p:nvSpPr>
          <p:cNvPr id="6" name="Footer Placeholder 5"/>
          <p:cNvSpPr>
            <a:spLocks noGrp="1"/>
          </p:cNvSpPr>
          <p:nvPr>
            <p:ph type="ftr" sz="quarter" idx="11"/>
          </p:nvPr>
        </p:nvSpPr>
        <p:spPr/>
        <p:txBody>
          <a:bodyPr/>
          <a:lstStyle/>
          <a:p>
            <a:r>
              <a:rPr lang="en-US" smtClean="0"/>
              <a:t>Teaching Reading</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34457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626403" y="0"/>
            <a:ext cx="304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6" name="Rectangle 5"/>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cxnSp>
        <p:nvCxnSpPr>
          <p:cNvPr id="7" name="Straight Connector 6"/>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972800" y="0"/>
            <a:ext cx="92286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9" name="Rectangle 8"/>
          <p:cNvSpPr/>
          <p:nvPr/>
        </p:nvSpPr>
        <p:spPr>
          <a:xfrm>
            <a:off x="11895663"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 name="Date Placeholder 1"/>
          <p:cNvSpPr>
            <a:spLocks noGrp="1"/>
          </p:cNvSpPr>
          <p:nvPr>
            <p:ph type="dt" sz="half" idx="10"/>
          </p:nvPr>
        </p:nvSpPr>
        <p:spPr/>
        <p:txBody>
          <a:bodyPr/>
          <a:lstStyle/>
          <a:p>
            <a:fld id="{C8B92CB8-C956-4A67-A945-74E4485449C4}" type="datetime3">
              <a:rPr lang="en-US" smtClean="0">
                <a:solidFill>
                  <a:prstClr val="black">
                    <a:tint val="75000"/>
                  </a:prstClr>
                </a:solidFill>
              </a:rPr>
              <a:pPr/>
              <a:t>5 July 2017</a:t>
            </a:fld>
            <a:endParaRPr lang="ar-KW">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429617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1956" y="0"/>
            <a:ext cx="414879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cxnSp>
        <p:nvCxnSpPr>
          <p:cNvPr id="10" name="Straight Connector 9"/>
          <p:cNvCxnSpPr/>
          <p:nvPr/>
        </p:nvCxnSpPr>
        <p:spPr bwMode="white">
          <a:xfrm>
            <a:off x="621955"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 name="Title 1"/>
          <p:cNvSpPr>
            <a:spLocks noGrp="1"/>
          </p:cNvSpPr>
          <p:nvPr>
            <p:ph type="title"/>
          </p:nvPr>
        </p:nvSpPr>
        <p:spPr bwMode="white">
          <a:xfrm>
            <a:off x="1074520" y="381000"/>
            <a:ext cx="3294280" cy="1371600"/>
          </a:xfrm>
        </p:spPr>
        <p:txBody>
          <a:bodyPr anchor="b">
            <a:normAutofit/>
          </a:bodyPr>
          <a:lstStyle>
            <a:lvl1pPr algn="l">
              <a:defRPr sz="2800" b="0" cap="all" baseline="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5181600" y="482600"/>
            <a:ext cx="6197600" cy="56896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baseline="0"/>
            </a:lvl8pPr>
            <a:lvl9pPr>
              <a:defRPr sz="18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bwMode="white">
          <a:xfrm>
            <a:off x="1074520" y="1828800"/>
            <a:ext cx="3294280" cy="4343400"/>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7391F49-B084-45AB-9CD5-9D22EE1438EB}" type="datetime3">
              <a:rPr lang="en-US" smtClean="0">
                <a:solidFill>
                  <a:prstClr val="black">
                    <a:tint val="75000"/>
                  </a:prstClr>
                </a:solidFill>
              </a:rPr>
              <a:pPr/>
              <a:t>5 July 2017</a:t>
            </a:fld>
            <a:endParaRPr lang="ar-KW">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7" name="Slide Number Placeholder 6"/>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1611740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8" name="Rectangle 7"/>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9" name="Rectangle 8"/>
          <p:cNvSpPr/>
          <p:nvPr/>
        </p:nvSpPr>
        <p:spPr>
          <a:xfrm>
            <a:off x="4876802" y="0"/>
            <a:ext cx="7018863"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2" name="Title 1"/>
          <p:cNvSpPr>
            <a:spLocks noGrp="1"/>
          </p:cNvSpPr>
          <p:nvPr>
            <p:ph type="title"/>
          </p:nvPr>
        </p:nvSpPr>
        <p:spPr>
          <a:xfrm>
            <a:off x="1074520" y="381000"/>
            <a:ext cx="3294280" cy="1371600"/>
          </a:xfrm>
        </p:spPr>
        <p:txBody>
          <a:bodyPr anchor="b">
            <a:normAutofit/>
          </a:bodyPr>
          <a:lstStyle>
            <a:lvl1pPr algn="l">
              <a:defRPr sz="2800" b="0" cap="all" baseline="0">
                <a:solidFill>
                  <a:schemeClr val="tx1">
                    <a:lumMod val="75000"/>
                  </a:schemeClr>
                </a:solidFill>
              </a:defRPr>
            </a:lvl1pPr>
          </a:lstStyle>
          <a:p>
            <a:r>
              <a:rPr lang="en-US" smtClean="0"/>
              <a:t>Click to edit Master title style</a:t>
            </a:r>
            <a:endParaRPr/>
          </a:p>
        </p:txBody>
      </p:sp>
      <p:sp>
        <p:nvSpPr>
          <p:cNvPr id="3" name="Picture Placeholder 2"/>
          <p:cNvSpPr>
            <a:spLocks noGrp="1"/>
          </p:cNvSpPr>
          <p:nvPr>
            <p:ph type="pic" idx="1"/>
          </p:nvPr>
        </p:nvSpPr>
        <p:spPr bwMode="auto">
          <a:xfrm>
            <a:off x="5181600" y="482600"/>
            <a:ext cx="6197600" cy="5689600"/>
          </a:xfrm>
          <a:ln w="19050">
            <a:solidFill>
              <a:schemeClr val="bg1"/>
            </a:solidFill>
          </a:ln>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1074520" y="1828800"/>
            <a:ext cx="3294280" cy="4343400"/>
          </a:xfrm>
        </p:spPr>
        <p:txBody>
          <a:bodyPr>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86CF923-FA8C-4D2A-88C1-004CBA306203}" type="datetime3">
              <a:rPr lang="en-US" smtClean="0">
                <a:solidFill>
                  <a:prstClr val="black">
                    <a:tint val="75000"/>
                  </a:prstClr>
                </a:solidFill>
              </a:rPr>
              <a:pPr/>
              <a:t>5 July 2017</a:t>
            </a:fld>
            <a:endParaRPr lang="ar-KW">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7" name="Slide Number Placeholder 6"/>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cxnSp>
        <p:nvCxnSpPr>
          <p:cNvPr id="10" name="Straight Connector 9"/>
          <p:cNvCxnSpPr/>
          <p:nvPr/>
        </p:nvCxnSpPr>
        <p:spPr bwMode="white">
          <a:xfrm>
            <a:off x="1188296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2484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4A5AC87-15AE-4DB9-841C-17B374AB91D2}" type="datetime3">
              <a:rPr lang="en-US" smtClean="0">
                <a:solidFill>
                  <a:prstClr val="black">
                    <a:tint val="75000"/>
                  </a:prstClr>
                </a:solidFill>
              </a:rPr>
              <a:pPr/>
              <a:t>5 July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1843465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10" name="Rectangle 9"/>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a:solidFill>
                <a:srgbClr val="FFFFFF"/>
              </a:solidFill>
            </a:endParaRPr>
          </a:p>
        </p:txBody>
      </p:sp>
      <p:cxnSp>
        <p:nvCxnSpPr>
          <p:cNvPr id="11" name="Straight Connector 10"/>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339" y="898064"/>
            <a:ext cx="336023" cy="294175"/>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a:solidFill>
                <a:srgbClr val="465562"/>
              </a:solidFill>
              <a:latin typeface="Arial" charset="0"/>
            </a:endParaRPr>
          </a:p>
        </p:txBody>
      </p:sp>
      <p:cxnSp>
        <p:nvCxnSpPr>
          <p:cNvPr id="14" name="Straight Connector 13"/>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602112" y="685800"/>
            <a:ext cx="178799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99032" y="685800"/>
            <a:ext cx="7850643" cy="54864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4A5FD5C-BFA0-47B6-938B-7B97AE43DB77}" type="datetime3">
              <a:rPr lang="en-US" smtClean="0">
                <a:solidFill>
                  <a:prstClr val="black">
                    <a:tint val="75000"/>
                  </a:prstClr>
                </a:solidFill>
              </a:rPr>
              <a:pPr/>
              <a:t>5 July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val="3386023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12201452"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Title 8"/>
          <p:cNvSpPr>
            <a:spLocks noGrp="1"/>
          </p:cNvSpPr>
          <p:nvPr>
            <p:ph type="ctrTitle"/>
          </p:nvPr>
        </p:nvSpPr>
        <p:spPr>
          <a:xfrm>
            <a:off x="914400" y="1752602"/>
            <a:ext cx="103632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914400" y="3611607"/>
            <a:ext cx="103632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5019" y="4953000"/>
            <a:ext cx="12197020"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34B86DA7-A5F6-4FF2-B11A-194132C4F7A0}" type="datetime3">
              <a:rPr lang="en-US" smtClean="0"/>
              <a:pPr/>
              <a:t>5 July 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US" smtClean="0">
                <a:solidFill>
                  <a:srgbClr val="2DA2BF">
                    <a:tint val="20000"/>
                  </a:srgbClr>
                </a:solidFill>
              </a:rPr>
              <a:t>Writing</a:t>
            </a: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1894868-2750-4D78-85F7-18FB63F7EDAE}" type="slidenum">
              <a:rPr lang="en-US" smtClean="0"/>
              <a:pPr/>
              <a:t>‹#›</a:t>
            </a:fld>
            <a:endParaRPr lang="en-US"/>
          </a:p>
        </p:txBody>
      </p:sp>
    </p:spTree>
    <p:extLst>
      <p:ext uri="{BB962C8B-B14F-4D97-AF65-F5344CB8AC3E}">
        <p14:creationId xmlns:p14="http://schemas.microsoft.com/office/powerpoint/2010/main" val="101163161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99E41D-9A7B-43B0-9769-A84268C5BA55}" type="datetime3">
              <a:rPr lang="en-US" smtClean="0">
                <a:solidFill>
                  <a:prstClr val="black"/>
                </a:solidFill>
              </a:rPr>
              <a:pPr/>
              <a:t>5 July 2017</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6" name="Slide Number Placeholder 5"/>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extLst>
      <p:ext uri="{BB962C8B-B14F-4D97-AF65-F5344CB8AC3E}">
        <p14:creationId xmlns:p14="http://schemas.microsoft.com/office/powerpoint/2010/main" val="271176374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168" y="1059712"/>
            <a:ext cx="103632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5230284" y="2931712"/>
            <a:ext cx="6096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4D7EA8E-D973-47E0-8044-DB0647969285}" type="datetime3">
              <a:rPr lang="en-US" smtClean="0">
                <a:solidFill>
                  <a:prstClr val="white"/>
                </a:solidFill>
              </a:rPr>
              <a:pPr/>
              <a:t>5 July 2017</a:t>
            </a:fld>
            <a:endParaRPr lang="en-US">
              <a:solidFill>
                <a:prstClr val="white"/>
              </a:solidFill>
            </a:endParaRPr>
          </a:p>
        </p:txBody>
      </p:sp>
      <p:sp>
        <p:nvSpPr>
          <p:cNvPr id="5" name="Footer Placeholder 4"/>
          <p:cNvSpPr>
            <a:spLocks noGrp="1"/>
          </p:cNvSpPr>
          <p:nvPr>
            <p:ph type="ftr" sz="quarter" idx="11"/>
          </p:nvPr>
        </p:nvSpPr>
        <p:spPr/>
        <p:txBody>
          <a:bodyPr/>
          <a:lstStyle/>
          <a:p>
            <a:r>
              <a:rPr lang="en-US" smtClean="0">
                <a:solidFill>
                  <a:prstClr val="white"/>
                </a:solidFill>
              </a:rPr>
              <a:t>Writing</a:t>
            </a:r>
            <a:endParaRPr lang="en-US">
              <a:solidFill>
                <a:prstClr val="white"/>
              </a:solidFill>
            </a:endParaRPr>
          </a:p>
        </p:txBody>
      </p:sp>
      <p:sp>
        <p:nvSpPr>
          <p:cNvPr id="6" name="Slide Number Placeholder 5"/>
          <p:cNvSpPr>
            <a:spLocks noGrp="1"/>
          </p:cNvSpPr>
          <p:nvPr>
            <p:ph type="sldNum" sz="quarter" idx="12"/>
          </p:nvPr>
        </p:nvSpPr>
        <p:spPr/>
        <p:txBody>
          <a:bodyPr/>
          <a:lstStyle/>
          <a:p>
            <a:fld id="{F1894868-2750-4D78-85F7-18FB63F7EDAE}" type="slidenum">
              <a:rPr lang="en-US" smtClean="0">
                <a:solidFill>
                  <a:prstClr val="white"/>
                </a:solidFill>
              </a:rPr>
              <a:pPr/>
              <a:t>‹#›</a:t>
            </a:fld>
            <a:endParaRPr lang="en-US">
              <a:solidFill>
                <a:prstClr val="white"/>
              </a:solidFill>
            </a:endParaRPr>
          </a:p>
        </p:txBody>
      </p:sp>
      <p:sp>
        <p:nvSpPr>
          <p:cNvPr id="7" name="Chevron 6"/>
          <p:cNvSpPr/>
          <p:nvPr/>
        </p:nvSpPr>
        <p:spPr>
          <a:xfrm>
            <a:off x="4848907" y="3005472"/>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endParaRPr lang="en-US">
              <a:solidFill>
                <a:prstClr val="white"/>
              </a:solidFill>
            </a:endParaRPr>
          </a:p>
        </p:txBody>
      </p:sp>
      <p:sp>
        <p:nvSpPr>
          <p:cNvPr id="8" name="Chevron 7"/>
          <p:cNvSpPr/>
          <p:nvPr/>
        </p:nvSpPr>
        <p:spPr>
          <a:xfrm>
            <a:off x="4600352" y="3005472"/>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endParaRPr lang="en-US">
              <a:solidFill>
                <a:prstClr val="white"/>
              </a:solidFill>
            </a:endParaRPr>
          </a:p>
        </p:txBody>
      </p:sp>
    </p:spTree>
    <p:extLst>
      <p:ext uri="{BB962C8B-B14F-4D97-AF65-F5344CB8AC3E}">
        <p14:creationId xmlns:p14="http://schemas.microsoft.com/office/powerpoint/2010/main" val="1660873095"/>
      </p:ext>
    </p:extLst>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481329"/>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6197600" y="1481329"/>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4CB5B36-A195-4956-86D2-92729FF9F8C7}" type="datetime3">
              <a:rPr lang="en-US" smtClean="0">
                <a:solidFill>
                  <a:prstClr val="white"/>
                </a:solidFill>
              </a:rPr>
              <a:pPr/>
              <a:t>5 July 2017</a:t>
            </a:fld>
            <a:endParaRPr lang="en-US">
              <a:solidFill>
                <a:prstClr val="white"/>
              </a:solidFill>
            </a:endParaRPr>
          </a:p>
        </p:txBody>
      </p:sp>
      <p:sp>
        <p:nvSpPr>
          <p:cNvPr id="6" name="Footer Placeholder 5"/>
          <p:cNvSpPr>
            <a:spLocks noGrp="1"/>
          </p:cNvSpPr>
          <p:nvPr>
            <p:ph type="ftr" sz="quarter" idx="11"/>
          </p:nvPr>
        </p:nvSpPr>
        <p:spPr/>
        <p:txBody>
          <a:bodyPr/>
          <a:lstStyle/>
          <a:p>
            <a:r>
              <a:rPr lang="en-US" smtClean="0">
                <a:solidFill>
                  <a:prstClr val="white"/>
                </a:solidFill>
              </a:rPr>
              <a:t>Writing</a:t>
            </a:r>
            <a:endParaRPr lang="en-US">
              <a:solidFill>
                <a:prstClr val="white"/>
              </a:solidFill>
            </a:endParaRPr>
          </a:p>
        </p:txBody>
      </p:sp>
      <p:sp>
        <p:nvSpPr>
          <p:cNvPr id="7" name="Slide Number Placeholder 6"/>
          <p:cNvSpPr>
            <a:spLocks noGrp="1"/>
          </p:cNvSpPr>
          <p:nvPr>
            <p:ph type="sldNum" sz="quarter" idx="12"/>
          </p:nvPr>
        </p:nvSpPr>
        <p:spPr/>
        <p:txBody>
          <a:bodyPr/>
          <a:lstStyle/>
          <a:p>
            <a:fld id="{F1894868-2750-4D78-85F7-18FB63F7EDAE}" type="slidenum">
              <a:rPr lang="en-US" smtClean="0">
                <a:solidFill>
                  <a:prstClr val="white"/>
                </a:solidFill>
              </a:rPr>
              <a:pPr/>
              <a:t>‹#›</a:t>
            </a:fld>
            <a:endParaRPr lang="en-US">
              <a:solidFill>
                <a:prstClr val="white"/>
              </a:solidFill>
            </a:endParaRPr>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extLst>
      <p:ext uri="{BB962C8B-B14F-4D97-AF65-F5344CB8AC3E}">
        <p14:creationId xmlns:p14="http://schemas.microsoft.com/office/powerpoint/2010/main" val="2448476538"/>
      </p:ext>
    </p:extLst>
  </p:cSld>
  <p:clrMapOvr>
    <a:overrideClrMapping bg1="dk1" tx1="lt1" bg2="dk2" tx2="lt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109728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5410200"/>
            <a:ext cx="5386917"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193369" y="5410200"/>
            <a:ext cx="5389033"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1444295"/>
            <a:ext cx="5386917"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193368" y="1444295"/>
            <a:ext cx="5389033"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83A082D-519A-43FF-B8AA-D770DC3CECC7}" type="datetime3">
              <a:rPr lang="en-US" smtClean="0">
                <a:solidFill>
                  <a:prstClr val="black"/>
                </a:solidFill>
              </a:rPr>
              <a:pPr/>
              <a:t>5 July 2017</a:t>
            </a:fld>
            <a:endParaRPr lang="en-US">
              <a:solidFill>
                <a:prstClr val="black"/>
              </a:solidFill>
            </a:endParaRPr>
          </a:p>
        </p:txBody>
      </p:sp>
      <p:sp>
        <p:nvSpPr>
          <p:cNvPr id="8" name="Footer Placeholder 7"/>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9" name="Slide Number Placeholder 8"/>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894009133"/>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93852" y="1499616"/>
            <a:ext cx="4820143" cy="938784"/>
          </a:xfrm>
        </p:spPr>
        <p:txBody>
          <a:bodyPr anchor="b">
            <a:noAutofit/>
          </a:bodyPr>
          <a:lstStyle>
            <a:lvl1pPr marL="0" indent="0">
              <a:spcBef>
                <a:spcPts val="0"/>
              </a:spcBef>
              <a:buNone/>
              <a:defRPr sz="1800" b="0" cap="all" baseline="0"/>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Edit Master text styles</a:t>
            </a:r>
          </a:p>
        </p:txBody>
      </p:sp>
      <p:sp>
        <p:nvSpPr>
          <p:cNvPr id="4" name="Content Placeholder 3"/>
          <p:cNvSpPr>
            <a:spLocks noGrp="1"/>
          </p:cNvSpPr>
          <p:nvPr>
            <p:ph sz="half" idx="2"/>
          </p:nvPr>
        </p:nvSpPr>
        <p:spPr>
          <a:xfrm>
            <a:off x="1593851" y="2514708"/>
            <a:ext cx="4815840" cy="3657493"/>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baseline="0"/>
            </a:lvl8pPr>
            <a:lvl9pPr>
              <a:defRPr sz="12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6559058" y="1499616"/>
            <a:ext cx="4820143" cy="938784"/>
          </a:xfrm>
        </p:spPr>
        <p:txBody>
          <a:bodyPr anchor="b">
            <a:noAutofit/>
          </a:bodyPr>
          <a:lstStyle>
            <a:lvl1pPr marL="0" indent="0">
              <a:spcBef>
                <a:spcPts val="0"/>
              </a:spcBef>
              <a:buNone/>
              <a:defRPr sz="1800" b="0" cap="all" baseline="0"/>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6559058" y="2514600"/>
            <a:ext cx="4820143" cy="3655568"/>
          </a:xfrm>
        </p:spPr>
        <p:txBody>
          <a:bodyPr>
            <a:normAutofit/>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38DF18D7-9294-4F1E-B7F1-D1D7878FB3A0}" type="datetime3">
              <a:rPr lang="en-US" smtClean="0"/>
              <a:t>5 July 2017</a:t>
            </a:fld>
            <a:endParaRPr lang="en-US" dirty="0"/>
          </a:p>
        </p:txBody>
      </p:sp>
      <p:sp>
        <p:nvSpPr>
          <p:cNvPr id="8" name="Footer Placeholder 7"/>
          <p:cNvSpPr>
            <a:spLocks noGrp="1"/>
          </p:cNvSpPr>
          <p:nvPr>
            <p:ph type="ftr" sz="quarter" idx="11"/>
          </p:nvPr>
        </p:nvSpPr>
        <p:spPr/>
        <p:txBody>
          <a:bodyPr/>
          <a:lstStyle/>
          <a:p>
            <a:r>
              <a:rPr lang="en-US" smtClean="0"/>
              <a:t>Teaching Reading</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89499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206E48C-77F9-422F-AE27-E8E3BA23DCBC}" type="datetime3">
              <a:rPr lang="en-US" smtClean="0">
                <a:solidFill>
                  <a:prstClr val="white"/>
                </a:solidFill>
              </a:rPr>
              <a:pPr/>
              <a:t>5 July 2017</a:t>
            </a:fld>
            <a:endParaRPr lang="en-US">
              <a:solidFill>
                <a:prstClr val="white"/>
              </a:solidFill>
            </a:endParaRPr>
          </a:p>
        </p:txBody>
      </p:sp>
      <p:sp>
        <p:nvSpPr>
          <p:cNvPr id="4" name="Footer Placeholder 3"/>
          <p:cNvSpPr>
            <a:spLocks noGrp="1"/>
          </p:cNvSpPr>
          <p:nvPr>
            <p:ph type="ftr" sz="quarter" idx="11"/>
          </p:nvPr>
        </p:nvSpPr>
        <p:spPr/>
        <p:txBody>
          <a:bodyPr/>
          <a:lstStyle/>
          <a:p>
            <a:r>
              <a:rPr lang="en-US" smtClean="0">
                <a:solidFill>
                  <a:prstClr val="white"/>
                </a:solidFill>
              </a:rPr>
              <a:t>Writing</a:t>
            </a:r>
            <a:endParaRPr lang="en-US">
              <a:solidFill>
                <a:prstClr val="white"/>
              </a:solidFill>
            </a:endParaRPr>
          </a:p>
        </p:txBody>
      </p:sp>
      <p:sp>
        <p:nvSpPr>
          <p:cNvPr id="5" name="Slide Number Placeholder 4"/>
          <p:cNvSpPr>
            <a:spLocks noGrp="1"/>
          </p:cNvSpPr>
          <p:nvPr>
            <p:ph type="sldNum" sz="quarter" idx="12"/>
          </p:nvPr>
        </p:nvSpPr>
        <p:spPr/>
        <p:txBody>
          <a:bodyPr/>
          <a:lstStyle/>
          <a:p>
            <a:fld id="{F1894868-2750-4D78-85F7-18FB63F7EDAE}" type="slidenum">
              <a:rPr lang="en-US" smtClean="0">
                <a:solidFill>
                  <a:prstClr val="white"/>
                </a:solidFill>
              </a:rPr>
              <a:pPr/>
              <a:t>‹#›</a:t>
            </a:fld>
            <a:endParaRPr lang="en-US">
              <a:solidFill>
                <a:prstClr val="white"/>
              </a:solidFill>
            </a:endParaRPr>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extLst>
      <p:ext uri="{BB962C8B-B14F-4D97-AF65-F5344CB8AC3E}">
        <p14:creationId xmlns:p14="http://schemas.microsoft.com/office/powerpoint/2010/main" val="2968502469"/>
      </p:ext>
    </p:extLst>
  </p:cSld>
  <p:clrMapOvr>
    <a:overrideClrMapping bg1="dk1" tx1="lt1" bg2="dk2" tx2="lt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82E102-2C7F-4A4C-9825-76EC610C4623}" type="datetime3">
              <a:rPr lang="en-US" smtClean="0">
                <a:solidFill>
                  <a:prstClr val="black"/>
                </a:solidFill>
              </a:rPr>
              <a:pPr/>
              <a:t>5 July 2017</a:t>
            </a:fld>
            <a:endParaRPr lang="en-US">
              <a:solidFill>
                <a:prstClr val="black"/>
              </a:solidFill>
            </a:endParaRPr>
          </a:p>
        </p:txBody>
      </p:sp>
      <p:sp>
        <p:nvSpPr>
          <p:cNvPr id="3" name="Footer Placeholder 2"/>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4" name="Slide Number Placeholder 3"/>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06386069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4876800"/>
            <a:ext cx="9975701"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892800" y="5355102"/>
            <a:ext cx="5299456"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219200" y="274320"/>
            <a:ext cx="9973056"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8969376" y="6407944"/>
            <a:ext cx="2560320" cy="365760"/>
          </a:xfrm>
        </p:spPr>
        <p:txBody>
          <a:bodyPr/>
          <a:lstStyle/>
          <a:p>
            <a:fld id="{80EBFD48-64A9-4275-8E0E-3BD954922128}" type="datetime3">
              <a:rPr lang="en-US" smtClean="0">
                <a:solidFill>
                  <a:prstClr val="black"/>
                </a:solidFill>
              </a:rPr>
              <a:pPr/>
              <a:t>5 July 2017</a:t>
            </a:fld>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7" name="Slide Number Placeholder 6"/>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537705750"/>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521643" y="5443402"/>
            <a:ext cx="95504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304800" y="189968"/>
            <a:ext cx="115824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27C3EE2-D71D-4F0C-BC03-0A81EBAA6ECA}" type="datetime3">
              <a:rPr lang="en-US" smtClean="0">
                <a:solidFill>
                  <a:prstClr val="white"/>
                </a:solidFill>
              </a:rPr>
              <a:pPr/>
              <a:t>5 July 2017</a:t>
            </a:fld>
            <a:endParaRPr lang="en-US">
              <a:solidFill>
                <a:prstClr val="white"/>
              </a:solidFill>
            </a:endParaRPr>
          </a:p>
        </p:txBody>
      </p:sp>
      <p:sp>
        <p:nvSpPr>
          <p:cNvPr id="6" name="Footer Placeholder 5"/>
          <p:cNvSpPr>
            <a:spLocks noGrp="1"/>
          </p:cNvSpPr>
          <p:nvPr>
            <p:ph type="ftr" sz="quarter" idx="11"/>
          </p:nvPr>
        </p:nvSpPr>
        <p:spPr>
          <a:xfrm>
            <a:off x="5840097" y="6407945"/>
            <a:ext cx="3134241" cy="365125"/>
          </a:xfrm>
        </p:spPr>
        <p:txBody>
          <a:bodyPr/>
          <a:lstStyle>
            <a:lvl1pPr>
              <a:defRPr>
                <a:solidFill>
                  <a:schemeClr val="tx1"/>
                </a:solidFill>
              </a:defRPr>
            </a:lvl1pPr>
            <a:extLst/>
          </a:lstStyle>
          <a:p>
            <a:r>
              <a:rPr lang="en-US" smtClean="0">
                <a:solidFill>
                  <a:prstClr val="white"/>
                </a:solidFill>
              </a:rPr>
              <a:t>Writing</a:t>
            </a: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1894868-2750-4D78-85F7-18FB63F7EDAE}" type="slidenum">
              <a:rPr lang="en-US" smtClean="0">
                <a:solidFill>
                  <a:prstClr val="white"/>
                </a:solidFill>
              </a:rPr>
              <a:pPr/>
              <a:t>‹#›</a:t>
            </a:fld>
            <a:endParaRPr lang="en-US">
              <a:solidFill>
                <a:prstClr val="white"/>
              </a:solidFill>
            </a:endParaRPr>
          </a:p>
        </p:txBody>
      </p:sp>
      <p:sp>
        <p:nvSpPr>
          <p:cNvPr id="2" name="Title 1"/>
          <p:cNvSpPr>
            <a:spLocks noGrp="1"/>
          </p:cNvSpPr>
          <p:nvPr>
            <p:ph type="title"/>
          </p:nvPr>
        </p:nvSpPr>
        <p:spPr>
          <a:xfrm>
            <a:off x="304800" y="4865122"/>
            <a:ext cx="10767243"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955249" y="5001994"/>
            <a:ext cx="5069337"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9" name="Freeform 8"/>
          <p:cNvSpPr>
            <a:spLocks/>
          </p:cNvSpPr>
          <p:nvPr/>
        </p:nvSpPr>
        <p:spPr bwMode="auto">
          <a:xfrm>
            <a:off x="-71414" y="5785023"/>
            <a:ext cx="506933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0" name="Right Triangle 9"/>
          <p:cNvSpPr>
            <a:spLocks/>
          </p:cNvSpPr>
          <p:nvPr/>
        </p:nvSpPr>
        <p:spPr bwMode="auto">
          <a:xfrm>
            <a:off x="-8056" y="5791253"/>
            <a:ext cx="4536419"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1" name="Straight Connector 10"/>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11552149" y="4988440"/>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endParaRPr lang="en-US">
              <a:solidFill>
                <a:prstClr val="white"/>
              </a:solidFill>
            </a:endParaRPr>
          </a:p>
        </p:txBody>
      </p:sp>
      <p:sp>
        <p:nvSpPr>
          <p:cNvPr id="13" name="Chevron 12"/>
          <p:cNvSpPr/>
          <p:nvPr/>
        </p:nvSpPr>
        <p:spPr>
          <a:xfrm>
            <a:off x="11303595" y="4988440"/>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endParaRPr lang="en-US">
              <a:solidFill>
                <a:prstClr val="white"/>
              </a:solidFill>
            </a:endParaRPr>
          </a:p>
        </p:txBody>
      </p:sp>
    </p:spTree>
    <p:extLst>
      <p:ext uri="{BB962C8B-B14F-4D97-AF65-F5344CB8AC3E}">
        <p14:creationId xmlns:p14="http://schemas.microsoft.com/office/powerpoint/2010/main" val="4137473844"/>
      </p:ext>
    </p:extLst>
  </p:cSld>
  <p:clrMapOvr>
    <a:overrideClrMapping bg1="dk1" tx1="lt1" bg2="dk2" tx2="lt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1481330"/>
            <a:ext cx="109728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FB54DE-5331-4D99-8339-9BF6A37735D3}" type="datetime3">
              <a:rPr lang="en-US" smtClean="0">
                <a:solidFill>
                  <a:prstClr val="black"/>
                </a:solidFill>
              </a:rPr>
              <a:pPr/>
              <a:t>5 July 2017</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6" name="Slide Number Placeholder 5"/>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3343694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5351" y="274641"/>
            <a:ext cx="236996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41"/>
            <a:ext cx="84328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A0EFC4-E9D0-405D-8485-2FDAD8008DF3}" type="datetime3">
              <a:rPr lang="en-US" smtClean="0">
                <a:solidFill>
                  <a:prstClr val="black"/>
                </a:solidFill>
              </a:rPr>
              <a:pPr/>
              <a:t>5 July 2017</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6" name="Slide Number Placeholder 5"/>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31794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5610A31-8951-4584-9F43-E6EDF01E5AB7}" type="datetime3">
              <a:rPr lang="en-US" smtClean="0"/>
              <a:t>5 July 2017</a:t>
            </a:fld>
            <a:endParaRPr lang="en-US" dirty="0"/>
          </a:p>
        </p:txBody>
      </p:sp>
      <p:sp>
        <p:nvSpPr>
          <p:cNvPr id="4" name="Footer Placeholder 3"/>
          <p:cNvSpPr>
            <a:spLocks noGrp="1"/>
          </p:cNvSpPr>
          <p:nvPr>
            <p:ph type="ftr" sz="quarter" idx="11"/>
          </p:nvPr>
        </p:nvSpPr>
        <p:spPr/>
        <p:txBody>
          <a:bodyPr/>
          <a:lstStyle/>
          <a:p>
            <a:r>
              <a:rPr lang="en-US" smtClean="0"/>
              <a:t>Teaching Reading</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08418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626403" y="0"/>
            <a:ext cx="304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sp>
        <p:nvSpPr>
          <p:cNvPr id="6" name="Rectangle 5"/>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cxnSp>
        <p:nvCxnSpPr>
          <p:cNvPr id="7" name="Straight Connector 6"/>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972800" y="0"/>
            <a:ext cx="92286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sp>
        <p:nvSpPr>
          <p:cNvPr id="9" name="Rectangle 8"/>
          <p:cNvSpPr/>
          <p:nvPr/>
        </p:nvSpPr>
        <p:spPr>
          <a:xfrm>
            <a:off x="11895661"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sp>
        <p:nvSpPr>
          <p:cNvPr id="2" name="Date Placeholder 1"/>
          <p:cNvSpPr>
            <a:spLocks noGrp="1"/>
          </p:cNvSpPr>
          <p:nvPr>
            <p:ph type="dt" sz="half" idx="10"/>
          </p:nvPr>
        </p:nvSpPr>
        <p:spPr/>
        <p:txBody>
          <a:bodyPr/>
          <a:lstStyle/>
          <a:p>
            <a:fld id="{729DD686-3B76-4B84-86A9-4E1823B203E1}" type="datetime3">
              <a:rPr lang="en-US" smtClean="0"/>
              <a:t>5 July 2017</a:t>
            </a:fld>
            <a:endParaRPr lang="en-US" dirty="0"/>
          </a:p>
        </p:txBody>
      </p:sp>
      <p:sp>
        <p:nvSpPr>
          <p:cNvPr id="3" name="Footer Placeholder 2"/>
          <p:cNvSpPr>
            <a:spLocks noGrp="1"/>
          </p:cNvSpPr>
          <p:nvPr>
            <p:ph type="ftr" sz="quarter" idx="11"/>
          </p:nvPr>
        </p:nvSpPr>
        <p:spPr/>
        <p:txBody>
          <a:bodyPr/>
          <a:lstStyle/>
          <a:p>
            <a:r>
              <a:rPr lang="en-US" smtClean="0"/>
              <a:t>Teaching Reading</a:t>
            </a:r>
            <a:endParaRPr lang="en-US" dirty="0"/>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6D22F896-40B5-4ADD-8801-0D06FADFA095}" type="slidenum">
              <a:rPr lang="en-US" smtClean="0"/>
              <a:t>‹#›</a:t>
            </a:fld>
            <a:endParaRPr lang="en-US" dirty="0"/>
          </a:p>
        </p:txBody>
      </p:sp>
    </p:spTree>
    <p:extLst>
      <p:ext uri="{BB962C8B-B14F-4D97-AF65-F5344CB8AC3E}">
        <p14:creationId xmlns:p14="http://schemas.microsoft.com/office/powerpoint/2010/main" val="695660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1955" y="0"/>
            <a:ext cx="414879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sp>
        <p:nvSpPr>
          <p:cNvPr id="9" name="Rectangle 8"/>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cxnSp>
        <p:nvCxnSpPr>
          <p:cNvPr id="10" name="Straight Connector 9"/>
          <p:cNvCxnSpPr/>
          <p:nvPr/>
        </p:nvCxnSpPr>
        <p:spPr bwMode="white">
          <a:xfrm>
            <a:off x="62195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sp>
        <p:nvSpPr>
          <p:cNvPr id="2" name="Title 1"/>
          <p:cNvSpPr>
            <a:spLocks noGrp="1"/>
          </p:cNvSpPr>
          <p:nvPr>
            <p:ph type="title"/>
          </p:nvPr>
        </p:nvSpPr>
        <p:spPr bwMode="white">
          <a:xfrm>
            <a:off x="1074520" y="381000"/>
            <a:ext cx="3294280" cy="1371600"/>
          </a:xfrm>
        </p:spPr>
        <p:txBody>
          <a:bodyPr anchor="b">
            <a:normAutofit/>
          </a:bodyPr>
          <a:lstStyle>
            <a:lvl1pPr algn="l">
              <a:defRPr sz="2101" b="0" cap="all" baseline="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5181600" y="482600"/>
            <a:ext cx="6197600" cy="5689600"/>
          </a:xfrm>
        </p:spPr>
        <p:txBody>
          <a:bodyPr>
            <a:normAutofit/>
          </a:bodyPr>
          <a:lstStyle>
            <a:lvl1pPr>
              <a:defRPr sz="2101"/>
            </a:lvl1pPr>
            <a:lvl2pPr>
              <a:defRPr sz="1800"/>
            </a:lvl2pPr>
            <a:lvl3pPr>
              <a:defRPr sz="1500"/>
            </a:lvl3pPr>
            <a:lvl4pPr>
              <a:defRPr sz="1350"/>
            </a:lvl4pPr>
            <a:lvl5pPr>
              <a:defRPr sz="1350"/>
            </a:lvl5pPr>
            <a:lvl6pPr>
              <a:defRPr sz="1350"/>
            </a:lvl6pPr>
            <a:lvl7pPr>
              <a:defRPr sz="1350"/>
            </a:lvl7pPr>
            <a:lvl8pPr>
              <a:defRPr sz="1350" baseline="0"/>
            </a:lvl8pPr>
            <a:lvl9pPr>
              <a:defRPr sz="135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bwMode="white">
          <a:xfrm>
            <a:off x="1074520" y="1828800"/>
            <a:ext cx="3294280" cy="4343400"/>
          </a:xfrm>
        </p:spPr>
        <p:txBody>
          <a:bodyPr>
            <a:normAutofit/>
          </a:bodyPr>
          <a:lstStyle>
            <a:lvl1pPr marL="0" indent="0">
              <a:buNone/>
              <a:defRPr sz="1500">
                <a:solidFill>
                  <a:schemeClr val="bg1"/>
                </a:solidFill>
              </a:defRPr>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89C376CC-AA8A-4484-B023-E73FC036FA89}" type="datetime3">
              <a:rPr lang="en-US" smtClean="0"/>
              <a:t>5 July 2017</a:t>
            </a:fld>
            <a:endParaRPr lang="en-US" dirty="0"/>
          </a:p>
        </p:txBody>
      </p:sp>
      <p:sp>
        <p:nvSpPr>
          <p:cNvPr id="6" name="Footer Placeholder 5"/>
          <p:cNvSpPr>
            <a:spLocks noGrp="1"/>
          </p:cNvSpPr>
          <p:nvPr>
            <p:ph type="ftr" sz="quarter" idx="11"/>
          </p:nvPr>
        </p:nvSpPr>
        <p:spPr/>
        <p:txBody>
          <a:bodyPr/>
          <a:lstStyle/>
          <a:p>
            <a:r>
              <a:rPr lang="en-US" smtClean="0"/>
              <a:t>Teaching Reading</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09480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sp>
        <p:nvSpPr>
          <p:cNvPr id="8" name="Rectangle 7"/>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sp>
        <p:nvSpPr>
          <p:cNvPr id="9" name="Rectangle 8"/>
          <p:cNvSpPr/>
          <p:nvPr/>
        </p:nvSpPr>
        <p:spPr>
          <a:xfrm>
            <a:off x="4876800" y="0"/>
            <a:ext cx="7018861"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sp>
        <p:nvSpPr>
          <p:cNvPr id="2" name="Title 1"/>
          <p:cNvSpPr>
            <a:spLocks noGrp="1"/>
          </p:cNvSpPr>
          <p:nvPr>
            <p:ph type="title"/>
          </p:nvPr>
        </p:nvSpPr>
        <p:spPr>
          <a:xfrm>
            <a:off x="1074520" y="381000"/>
            <a:ext cx="3294280" cy="1371600"/>
          </a:xfrm>
        </p:spPr>
        <p:txBody>
          <a:bodyPr anchor="b">
            <a:normAutofit/>
          </a:bodyPr>
          <a:lstStyle>
            <a:lvl1pPr algn="l">
              <a:defRPr sz="2101" b="0" cap="all" baseline="0">
                <a:solidFill>
                  <a:schemeClr val="tx1">
                    <a:lumMod val="75000"/>
                  </a:schemeClr>
                </a:solidFill>
              </a:defRPr>
            </a:lvl1pPr>
          </a:lstStyle>
          <a:p>
            <a:r>
              <a:rPr lang="en-US" smtClean="0"/>
              <a:t>Click to edit Master title style</a:t>
            </a:r>
            <a:endParaRPr/>
          </a:p>
        </p:txBody>
      </p:sp>
      <p:sp>
        <p:nvSpPr>
          <p:cNvPr id="3" name="Picture Placeholder 2"/>
          <p:cNvSpPr>
            <a:spLocks noGrp="1"/>
          </p:cNvSpPr>
          <p:nvPr>
            <p:ph type="pic" idx="1"/>
          </p:nvPr>
        </p:nvSpPr>
        <p:spPr bwMode="auto">
          <a:xfrm>
            <a:off x="5181600" y="482600"/>
            <a:ext cx="6197600" cy="5689600"/>
          </a:xfrm>
          <a:ln w="19050">
            <a:solidFill>
              <a:schemeClr val="bg1"/>
            </a:solidFill>
          </a:ln>
        </p:spPr>
        <p:txBody>
          <a:bodyPr>
            <a:normAutofit/>
          </a:bodyPr>
          <a:lstStyle>
            <a:lvl1pPr marL="0" indent="0">
              <a:buNone/>
              <a:defRPr sz="2101"/>
            </a:lvl1pPr>
            <a:lvl2pPr marL="342991" indent="0">
              <a:buNone/>
              <a:defRPr sz="2101"/>
            </a:lvl2pPr>
            <a:lvl3pPr marL="685983" indent="0">
              <a:buNone/>
              <a:defRPr sz="1800"/>
            </a:lvl3pPr>
            <a:lvl4pPr marL="1028974" indent="0">
              <a:buNone/>
              <a:defRPr sz="1500"/>
            </a:lvl4pPr>
            <a:lvl5pPr marL="1371966" indent="0">
              <a:buNone/>
              <a:defRPr sz="1500"/>
            </a:lvl5pPr>
            <a:lvl6pPr marL="1714957" indent="0">
              <a:buNone/>
              <a:defRPr sz="1500"/>
            </a:lvl6pPr>
            <a:lvl7pPr marL="2057949" indent="0">
              <a:buNone/>
              <a:defRPr sz="1500"/>
            </a:lvl7pPr>
            <a:lvl8pPr marL="2400940" indent="0">
              <a:buNone/>
              <a:defRPr sz="1500"/>
            </a:lvl8pPr>
            <a:lvl9pPr marL="2743932" indent="0">
              <a:buNone/>
              <a:defRPr sz="1500"/>
            </a:lvl9pPr>
          </a:lstStyle>
          <a:p>
            <a:r>
              <a:rPr lang="en-US" smtClean="0"/>
              <a:t>Click icon to add picture</a:t>
            </a:r>
            <a:endParaRPr/>
          </a:p>
        </p:txBody>
      </p:sp>
      <p:sp>
        <p:nvSpPr>
          <p:cNvPr id="4" name="Text Placeholder 3"/>
          <p:cNvSpPr>
            <a:spLocks noGrp="1"/>
          </p:cNvSpPr>
          <p:nvPr>
            <p:ph type="body" sz="half" idx="2"/>
          </p:nvPr>
        </p:nvSpPr>
        <p:spPr>
          <a:xfrm>
            <a:off x="1074520" y="1828800"/>
            <a:ext cx="3294280" cy="4343400"/>
          </a:xfrm>
        </p:spPr>
        <p:txBody>
          <a:bodyPr>
            <a:normAutofit/>
          </a:bodyPr>
          <a:lstStyle>
            <a:lvl1pPr marL="0" indent="0">
              <a:buNone/>
              <a:defRPr sz="1500">
                <a:solidFill>
                  <a:schemeClr val="tx1"/>
                </a:solidFill>
              </a:defRPr>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6814BE68-A6D1-4AAF-8838-5F13E82137F0}" type="datetime3">
              <a:rPr lang="en-US" smtClean="0"/>
              <a:t>5 July 2017</a:t>
            </a:fld>
            <a:endParaRPr lang="en-US" dirty="0"/>
          </a:p>
        </p:txBody>
      </p:sp>
      <p:sp>
        <p:nvSpPr>
          <p:cNvPr id="6" name="Footer Placeholder 5"/>
          <p:cNvSpPr>
            <a:spLocks noGrp="1"/>
          </p:cNvSpPr>
          <p:nvPr>
            <p:ph type="ftr" sz="quarter" idx="11"/>
          </p:nvPr>
        </p:nvSpPr>
        <p:spPr/>
        <p:txBody>
          <a:bodyPr/>
          <a:lstStyle/>
          <a:p>
            <a:r>
              <a:rPr lang="en-US" smtClean="0"/>
              <a:t>Teaching Reading</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cxnSp>
        <p:nvCxnSpPr>
          <p:cNvPr id="10" name="Straight Connector 9"/>
          <p:cNvCxnSpPr/>
          <p:nvPr/>
        </p:nvCxnSpPr>
        <p:spPr bwMode="white">
          <a:xfrm>
            <a:off x="11882961"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1787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lvl="0" algn="ctr"/>
            <a:endParaRPr sz="1350"/>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p>
        </p:txBody>
      </p:sp>
      <p:sp>
        <p:nvSpPr>
          <p:cNvPr id="13" name="Rectangle 12"/>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p>
        </p:txBody>
      </p:sp>
      <p:cxnSp>
        <p:nvCxnSpPr>
          <p:cNvPr id="14" name="Straight Connector 13"/>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756293" y="898103"/>
            <a:ext cx="336111"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68598" tIns="34299" rIns="68598" bIns="34299" numCol="1" anchor="t" anchorCtr="0" compatLnSpc="1">
            <a:prstTxWarp prst="textNoShape">
              <a:avLst/>
            </a:prstTxWarp>
          </a:bodyPr>
          <a:lstStyle/>
          <a:p>
            <a:endParaRPr sz="1350"/>
          </a:p>
        </p:txBody>
      </p:sp>
      <p:cxnSp>
        <p:nvCxnSpPr>
          <p:cNvPr id="16" name="Straight Connector 15"/>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852" y="177802"/>
            <a:ext cx="9785349" cy="1239837"/>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93852" y="1600200"/>
            <a:ext cx="9785349" cy="45720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181600" y="6356353"/>
            <a:ext cx="1219200" cy="365125"/>
          </a:xfrm>
          <a:prstGeom prst="rect">
            <a:avLst/>
          </a:prstGeom>
        </p:spPr>
        <p:txBody>
          <a:bodyPr vert="horz" lIns="91440" tIns="45720" rIns="91440" bIns="45720" rtlCol="0" anchor="ctr"/>
          <a:lstStyle>
            <a:lvl1pPr algn="l">
              <a:defRPr sz="900" cap="all" baseline="0">
                <a:solidFill>
                  <a:schemeClr val="tx1">
                    <a:lumMod val="60000"/>
                    <a:lumOff val="40000"/>
                  </a:schemeClr>
                </a:solidFill>
              </a:defRPr>
            </a:lvl1pPr>
          </a:lstStyle>
          <a:p>
            <a:fld id="{966ACC1D-5BBC-4AF7-8235-AB06AEB43065}" type="datetime3">
              <a:rPr lang="en-US" smtClean="0"/>
              <a:t>5 July 2017</a:t>
            </a:fld>
            <a:endParaRPr lang="en-US" dirty="0"/>
          </a:p>
        </p:txBody>
      </p:sp>
      <p:sp>
        <p:nvSpPr>
          <p:cNvPr id="5" name="Footer Placeholder 4"/>
          <p:cNvSpPr>
            <a:spLocks noGrp="1"/>
          </p:cNvSpPr>
          <p:nvPr>
            <p:ph type="ftr" sz="quarter" idx="3"/>
          </p:nvPr>
        </p:nvSpPr>
        <p:spPr>
          <a:xfrm>
            <a:off x="6597653" y="6356353"/>
            <a:ext cx="3975100" cy="365125"/>
          </a:xfrm>
          <a:prstGeom prst="rect">
            <a:avLst/>
          </a:prstGeom>
        </p:spPr>
        <p:txBody>
          <a:bodyPr vert="horz" lIns="91440" tIns="45720" rIns="91440" bIns="45720" rtlCol="0" anchor="ctr"/>
          <a:lstStyle>
            <a:lvl1pPr algn="ctr">
              <a:defRPr sz="900" cap="all" baseline="0">
                <a:solidFill>
                  <a:schemeClr val="tx1">
                    <a:lumMod val="60000"/>
                    <a:lumOff val="40000"/>
                  </a:schemeClr>
                </a:solidFill>
              </a:defRPr>
            </a:lvl1pPr>
          </a:lstStyle>
          <a:p>
            <a:r>
              <a:rPr lang="en-US" smtClean="0"/>
              <a:t>Teaching Reading</a:t>
            </a:r>
            <a:endParaRPr lang="en-US" dirty="0"/>
          </a:p>
        </p:txBody>
      </p:sp>
      <p:sp>
        <p:nvSpPr>
          <p:cNvPr id="6" name="Slide Number Placeholder 5"/>
          <p:cNvSpPr>
            <a:spLocks noGrp="1"/>
          </p:cNvSpPr>
          <p:nvPr>
            <p:ph type="sldNum" sz="quarter" idx="4"/>
          </p:nvPr>
        </p:nvSpPr>
        <p:spPr>
          <a:xfrm>
            <a:off x="10769601" y="6356353"/>
            <a:ext cx="609600" cy="365125"/>
          </a:xfrm>
          <a:prstGeom prst="rect">
            <a:avLst/>
          </a:prstGeom>
        </p:spPr>
        <p:txBody>
          <a:bodyPr vert="horz" lIns="91440" tIns="45720" rIns="91440" bIns="45720" rtlCol="0" anchor="ctr"/>
          <a:lstStyle>
            <a:lvl1pPr algn="r">
              <a:defRPr sz="900" cap="all" baseline="0">
                <a:solidFill>
                  <a:schemeClr val="tx1">
                    <a:lumMod val="60000"/>
                    <a:lumOff val="40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93288841"/>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685983" rtl="0" eaLnBrk="1" latinLnBrk="0" hangingPunct="1">
        <a:lnSpc>
          <a:spcPct val="90000"/>
        </a:lnSpc>
        <a:spcBef>
          <a:spcPct val="0"/>
        </a:spcBef>
        <a:buNone/>
        <a:defRPr sz="2701" kern="1200">
          <a:solidFill>
            <a:schemeClr val="tx1">
              <a:lumMod val="75000"/>
            </a:schemeClr>
          </a:solidFill>
          <a:latin typeface="+mj-lt"/>
          <a:ea typeface="+mj-ea"/>
          <a:cs typeface="+mj-cs"/>
        </a:defRPr>
      </a:lvl1pPr>
    </p:titleStyle>
    <p:bodyStyle>
      <a:lvl1pPr marL="185215" indent="-185215" algn="l" defTabSz="685983" rtl="0" eaLnBrk="1" latinLnBrk="0" hangingPunct="1">
        <a:lnSpc>
          <a:spcPct val="90000"/>
        </a:lnSpc>
        <a:spcBef>
          <a:spcPts val="1050"/>
        </a:spcBef>
        <a:buFont typeface="Euphemia" pitchFamily="34" charset="0"/>
        <a:buChar char="›"/>
        <a:defRPr sz="2101" kern="1200">
          <a:solidFill>
            <a:schemeClr val="tx1"/>
          </a:solidFill>
          <a:latin typeface="+mn-lt"/>
          <a:ea typeface="+mn-ea"/>
          <a:cs typeface="+mn-cs"/>
        </a:defRPr>
      </a:lvl1pPr>
      <a:lvl2pPr marL="459609" indent="-185215" algn="l" defTabSz="685983" rtl="0" eaLnBrk="1" latinLnBrk="0" hangingPunct="1">
        <a:lnSpc>
          <a:spcPct val="90000"/>
        </a:lnSpc>
        <a:spcBef>
          <a:spcPts val="450"/>
        </a:spcBef>
        <a:buFont typeface="Euphemia" pitchFamily="34" charset="0"/>
        <a:buChar char="–"/>
        <a:defRPr sz="1800" kern="1200">
          <a:solidFill>
            <a:schemeClr val="tx1"/>
          </a:solidFill>
          <a:latin typeface="+mn-lt"/>
          <a:ea typeface="+mn-ea"/>
          <a:cs typeface="+mn-cs"/>
        </a:defRPr>
      </a:lvl2pPr>
      <a:lvl3pPr marL="734002" indent="-185215" algn="l" defTabSz="685983" rtl="0" eaLnBrk="1" latinLnBrk="0" hangingPunct="1">
        <a:lnSpc>
          <a:spcPct val="90000"/>
        </a:lnSpc>
        <a:spcBef>
          <a:spcPts val="450"/>
        </a:spcBef>
        <a:buFont typeface="Euphemia" pitchFamily="34" charset="0"/>
        <a:buChar char="›"/>
        <a:defRPr sz="1500" kern="1200">
          <a:solidFill>
            <a:schemeClr val="tx1"/>
          </a:solidFill>
          <a:latin typeface="+mn-lt"/>
          <a:ea typeface="+mn-ea"/>
          <a:cs typeface="+mn-cs"/>
        </a:defRPr>
      </a:lvl3pPr>
      <a:lvl4pPr marL="1008395" indent="-185215" algn="l" defTabSz="685983" rtl="0" eaLnBrk="1" latinLnBrk="0" hangingPunct="1">
        <a:lnSpc>
          <a:spcPct val="90000"/>
        </a:lnSpc>
        <a:spcBef>
          <a:spcPts val="450"/>
        </a:spcBef>
        <a:buFont typeface="Arial" pitchFamily="34" charset="0"/>
        <a:buChar char="–"/>
        <a:defRPr sz="1350" kern="1200">
          <a:solidFill>
            <a:schemeClr val="tx1"/>
          </a:solidFill>
          <a:latin typeface="+mn-lt"/>
          <a:ea typeface="+mn-ea"/>
          <a:cs typeface="+mn-cs"/>
        </a:defRPr>
      </a:lvl4pPr>
      <a:lvl5pPr marL="1282788"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5pPr>
      <a:lvl6pPr marL="1557181"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6pPr>
      <a:lvl7pPr marL="1831574"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7pPr>
      <a:lvl8pPr marL="2105967" indent="-185215" algn="l" defTabSz="685983" rtl="0" eaLnBrk="1" latinLnBrk="0" hangingPunct="1">
        <a:lnSpc>
          <a:spcPct val="90000"/>
        </a:lnSpc>
        <a:spcBef>
          <a:spcPts val="450"/>
        </a:spcBef>
        <a:buFont typeface="Euphemia" pitchFamily="34" charset="0"/>
        <a:buChar char="–"/>
        <a:defRPr sz="1350" kern="1200" baseline="0">
          <a:solidFill>
            <a:schemeClr val="tx1"/>
          </a:solidFill>
          <a:latin typeface="+mn-lt"/>
          <a:ea typeface="+mn-ea"/>
          <a:cs typeface="+mn-cs"/>
        </a:defRPr>
      </a:lvl8pPr>
      <a:lvl9pPr marL="2380361" indent="-185215" algn="l" defTabSz="685983" rtl="0" eaLnBrk="1" latinLnBrk="0" hangingPunct="1">
        <a:lnSpc>
          <a:spcPct val="90000"/>
        </a:lnSpc>
        <a:spcBef>
          <a:spcPts val="450"/>
        </a:spcBef>
        <a:buFont typeface="Euphemia" pitchFamily="34" charset="0"/>
        <a:buChar char="›"/>
        <a:defRPr sz="1350" kern="1200" baseline="0">
          <a:solidFill>
            <a:schemeClr val="tx1"/>
          </a:solidFill>
          <a:latin typeface="+mn-lt"/>
          <a:ea typeface="+mn-ea"/>
          <a:cs typeface="+mn-cs"/>
        </a:defRPr>
      </a:lvl9pPr>
    </p:bodyStyle>
    <p:otherStyle>
      <a:defPPr>
        <a:defRPr/>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userDrawn="1">
          <p15:clr>
            <a:srgbClr val="F26B43"/>
          </p15:clr>
        </p15:guide>
        <p15:guide id="2" pos="511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3" name="Rectangle 12"/>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solidFill>
                <a:srgbClr val="FFFFFF"/>
              </a:solidFill>
            </a:endParaRPr>
          </a:p>
        </p:txBody>
      </p:sp>
      <p:cxnSp>
        <p:nvCxnSpPr>
          <p:cNvPr id="14" name="Straight Connector 13"/>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756293" y="898103"/>
            <a:ext cx="336111"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68598" tIns="34299" rIns="68598" bIns="34299" numCol="1" anchor="t" anchorCtr="0" compatLnSpc="1">
            <a:prstTxWarp prst="textNoShape">
              <a:avLst/>
            </a:prstTxWarp>
          </a:bodyPr>
          <a:lstStyle/>
          <a:p>
            <a:endParaRPr sz="1350">
              <a:solidFill>
                <a:srgbClr val="465562"/>
              </a:solidFill>
            </a:endParaRPr>
          </a:p>
        </p:txBody>
      </p:sp>
      <p:cxnSp>
        <p:nvCxnSpPr>
          <p:cNvPr id="16" name="Straight Connector 15"/>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852" y="177802"/>
            <a:ext cx="9785349" cy="1239837"/>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93852" y="1600200"/>
            <a:ext cx="9785349" cy="45720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181600" y="6356353"/>
            <a:ext cx="1219200" cy="365125"/>
          </a:xfrm>
          <a:prstGeom prst="rect">
            <a:avLst/>
          </a:prstGeom>
        </p:spPr>
        <p:txBody>
          <a:bodyPr vert="horz" lIns="91440" tIns="45720" rIns="91440" bIns="45720" rtlCol="0" anchor="ctr"/>
          <a:lstStyle>
            <a:lvl1pPr algn="l">
              <a:defRPr sz="900" cap="all" baseline="0">
                <a:solidFill>
                  <a:schemeClr val="tx1">
                    <a:lumMod val="60000"/>
                    <a:lumOff val="40000"/>
                  </a:schemeClr>
                </a:solidFill>
              </a:defRPr>
            </a:lvl1pPr>
          </a:lstStyle>
          <a:p>
            <a:fld id="{F27172E8-A4B3-479A-AC10-B09DEB21C932}" type="datetime3">
              <a:rPr lang="en-US" smtClean="0">
                <a:solidFill>
                  <a:srgbClr val="465562">
                    <a:lumMod val="60000"/>
                    <a:lumOff val="40000"/>
                  </a:srgbClr>
                </a:solidFill>
              </a:rPr>
              <a:pPr/>
              <a:t>5 July 2017</a:t>
            </a:fld>
            <a:endParaRPr lang="en-US">
              <a:solidFill>
                <a:srgbClr val="465562">
                  <a:lumMod val="60000"/>
                  <a:lumOff val="40000"/>
                </a:srgbClr>
              </a:solidFill>
            </a:endParaRPr>
          </a:p>
        </p:txBody>
      </p:sp>
      <p:sp>
        <p:nvSpPr>
          <p:cNvPr id="5" name="Footer Placeholder 4"/>
          <p:cNvSpPr>
            <a:spLocks noGrp="1"/>
          </p:cNvSpPr>
          <p:nvPr>
            <p:ph type="ftr" sz="quarter" idx="3"/>
          </p:nvPr>
        </p:nvSpPr>
        <p:spPr>
          <a:xfrm>
            <a:off x="6597653" y="6356353"/>
            <a:ext cx="3975100" cy="365125"/>
          </a:xfrm>
          <a:prstGeom prst="rect">
            <a:avLst/>
          </a:prstGeom>
        </p:spPr>
        <p:txBody>
          <a:bodyPr vert="horz" lIns="91440" tIns="45720" rIns="91440" bIns="45720" rtlCol="0" anchor="ctr"/>
          <a:lstStyle>
            <a:lvl1pPr algn="ctr">
              <a:defRPr sz="900" cap="all" baseline="0">
                <a:solidFill>
                  <a:schemeClr val="tx1">
                    <a:lumMod val="60000"/>
                    <a:lumOff val="40000"/>
                  </a:schemeClr>
                </a:solidFill>
              </a:defRPr>
            </a:lvl1p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4"/>
          </p:nvPr>
        </p:nvSpPr>
        <p:spPr>
          <a:xfrm>
            <a:off x="10769601" y="6356353"/>
            <a:ext cx="609600" cy="365125"/>
          </a:xfrm>
          <a:prstGeom prst="rect">
            <a:avLst/>
          </a:prstGeom>
        </p:spPr>
        <p:txBody>
          <a:bodyPr vert="horz" lIns="91440" tIns="45720" rIns="91440" bIns="45720" rtlCol="0" anchor="ctr"/>
          <a:lstStyle>
            <a:lvl1pPr algn="r">
              <a:defRPr sz="900" cap="all" baseline="0">
                <a:solidFill>
                  <a:schemeClr val="tx1">
                    <a:lumMod val="60000"/>
                    <a:lumOff val="40000"/>
                  </a:schemeClr>
                </a:solidFill>
              </a:defRPr>
            </a:lvl1p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393181773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685983" rtl="0" eaLnBrk="1" latinLnBrk="0" hangingPunct="1">
        <a:lnSpc>
          <a:spcPct val="90000"/>
        </a:lnSpc>
        <a:spcBef>
          <a:spcPct val="0"/>
        </a:spcBef>
        <a:buNone/>
        <a:defRPr sz="2701" kern="1200">
          <a:solidFill>
            <a:schemeClr val="tx1">
              <a:lumMod val="75000"/>
            </a:schemeClr>
          </a:solidFill>
          <a:latin typeface="+mj-lt"/>
          <a:ea typeface="+mj-ea"/>
          <a:cs typeface="+mj-cs"/>
        </a:defRPr>
      </a:lvl1pPr>
    </p:titleStyle>
    <p:bodyStyle>
      <a:lvl1pPr marL="185215" indent="-185215" algn="l" defTabSz="685983" rtl="0" eaLnBrk="1" latinLnBrk="0" hangingPunct="1">
        <a:lnSpc>
          <a:spcPct val="90000"/>
        </a:lnSpc>
        <a:spcBef>
          <a:spcPts val="1050"/>
        </a:spcBef>
        <a:buFont typeface="Euphemia" pitchFamily="34" charset="0"/>
        <a:buChar char="›"/>
        <a:defRPr sz="2101" kern="1200">
          <a:solidFill>
            <a:schemeClr val="tx1"/>
          </a:solidFill>
          <a:latin typeface="+mn-lt"/>
          <a:ea typeface="+mn-ea"/>
          <a:cs typeface="+mn-cs"/>
        </a:defRPr>
      </a:lvl1pPr>
      <a:lvl2pPr marL="459609" indent="-185215" algn="l" defTabSz="685983" rtl="0" eaLnBrk="1" latinLnBrk="0" hangingPunct="1">
        <a:lnSpc>
          <a:spcPct val="90000"/>
        </a:lnSpc>
        <a:spcBef>
          <a:spcPts val="450"/>
        </a:spcBef>
        <a:buFont typeface="Euphemia" pitchFamily="34" charset="0"/>
        <a:buChar char="–"/>
        <a:defRPr sz="1800" kern="1200">
          <a:solidFill>
            <a:schemeClr val="tx1"/>
          </a:solidFill>
          <a:latin typeface="+mn-lt"/>
          <a:ea typeface="+mn-ea"/>
          <a:cs typeface="+mn-cs"/>
        </a:defRPr>
      </a:lvl2pPr>
      <a:lvl3pPr marL="734002" indent="-185215" algn="l" defTabSz="685983" rtl="0" eaLnBrk="1" latinLnBrk="0" hangingPunct="1">
        <a:lnSpc>
          <a:spcPct val="90000"/>
        </a:lnSpc>
        <a:spcBef>
          <a:spcPts val="450"/>
        </a:spcBef>
        <a:buFont typeface="Euphemia" pitchFamily="34" charset="0"/>
        <a:buChar char="›"/>
        <a:defRPr sz="1500" kern="1200">
          <a:solidFill>
            <a:schemeClr val="tx1"/>
          </a:solidFill>
          <a:latin typeface="+mn-lt"/>
          <a:ea typeface="+mn-ea"/>
          <a:cs typeface="+mn-cs"/>
        </a:defRPr>
      </a:lvl3pPr>
      <a:lvl4pPr marL="1008395" indent="-185215" algn="l" defTabSz="685983" rtl="0" eaLnBrk="1" latinLnBrk="0" hangingPunct="1">
        <a:lnSpc>
          <a:spcPct val="90000"/>
        </a:lnSpc>
        <a:spcBef>
          <a:spcPts val="450"/>
        </a:spcBef>
        <a:buFont typeface="Arial" pitchFamily="34" charset="0"/>
        <a:buChar char="–"/>
        <a:defRPr sz="1350" kern="1200">
          <a:solidFill>
            <a:schemeClr val="tx1"/>
          </a:solidFill>
          <a:latin typeface="+mn-lt"/>
          <a:ea typeface="+mn-ea"/>
          <a:cs typeface="+mn-cs"/>
        </a:defRPr>
      </a:lvl4pPr>
      <a:lvl5pPr marL="1282788"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5pPr>
      <a:lvl6pPr marL="1557181"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6pPr>
      <a:lvl7pPr marL="1831574"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7pPr>
      <a:lvl8pPr marL="2105967" indent="-185215" algn="l" defTabSz="685983" rtl="0" eaLnBrk="1" latinLnBrk="0" hangingPunct="1">
        <a:lnSpc>
          <a:spcPct val="90000"/>
        </a:lnSpc>
        <a:spcBef>
          <a:spcPts val="450"/>
        </a:spcBef>
        <a:buFont typeface="Euphemia" pitchFamily="34" charset="0"/>
        <a:buChar char="–"/>
        <a:defRPr sz="1350" kern="1200" baseline="0">
          <a:solidFill>
            <a:schemeClr val="tx1"/>
          </a:solidFill>
          <a:latin typeface="+mn-lt"/>
          <a:ea typeface="+mn-ea"/>
          <a:cs typeface="+mn-cs"/>
        </a:defRPr>
      </a:lvl8pPr>
      <a:lvl9pPr marL="2380361" indent="-185215" algn="l" defTabSz="685983" rtl="0" eaLnBrk="1" latinLnBrk="0" hangingPunct="1">
        <a:lnSpc>
          <a:spcPct val="90000"/>
        </a:lnSpc>
        <a:spcBef>
          <a:spcPts val="450"/>
        </a:spcBef>
        <a:buFont typeface="Euphemia" pitchFamily="34" charset="0"/>
        <a:buChar char="›"/>
        <a:defRPr sz="1350" kern="1200" baseline="0">
          <a:solidFill>
            <a:schemeClr val="tx1"/>
          </a:solidFill>
          <a:latin typeface="+mn-lt"/>
          <a:ea typeface="+mn-ea"/>
          <a:cs typeface="+mn-cs"/>
        </a:defRPr>
      </a:lvl9pPr>
    </p:bodyStyle>
    <p:otherStyle>
      <a:defPPr>
        <a:defRPr/>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userDrawn="1">
          <p15:clr>
            <a:srgbClr val="F26B43"/>
          </p15:clr>
        </p15:guide>
        <p15:guide id="2" pos="5119"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8" tIns="45724" rIns="91448" bIns="45724" rtlCol="0" anchor="ctr"/>
          <a:lstStyle/>
          <a:p>
            <a:pPr algn="ctr"/>
            <a:endParaRPr sz="1350">
              <a:solidFill>
                <a:srgbClr val="FFFFFF"/>
              </a:solidFill>
            </a:endParaRPr>
          </a:p>
        </p:txBody>
      </p:sp>
      <p:sp>
        <p:nvSpPr>
          <p:cNvPr id="13" name="Rectangle 12"/>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350">
              <a:solidFill>
                <a:srgbClr val="FFFFFF"/>
              </a:solidFill>
            </a:endParaRPr>
          </a:p>
        </p:txBody>
      </p:sp>
      <p:cxnSp>
        <p:nvCxnSpPr>
          <p:cNvPr id="14" name="Straight Connector 13"/>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756293" y="898103"/>
            <a:ext cx="336111"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68598" tIns="34299" rIns="68598" bIns="34299" numCol="1" anchor="t" anchorCtr="0" compatLnSpc="1">
            <a:prstTxWarp prst="textNoShape">
              <a:avLst/>
            </a:prstTxWarp>
          </a:bodyPr>
          <a:lstStyle/>
          <a:p>
            <a:endParaRPr sz="1350">
              <a:solidFill>
                <a:srgbClr val="465562"/>
              </a:solidFill>
            </a:endParaRPr>
          </a:p>
        </p:txBody>
      </p:sp>
      <p:cxnSp>
        <p:nvCxnSpPr>
          <p:cNvPr id="16" name="Straight Connector 15"/>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852" y="177802"/>
            <a:ext cx="9785349" cy="1239837"/>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93852" y="1600200"/>
            <a:ext cx="9785349" cy="45720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181600" y="6356353"/>
            <a:ext cx="1219200" cy="365125"/>
          </a:xfrm>
          <a:prstGeom prst="rect">
            <a:avLst/>
          </a:prstGeom>
        </p:spPr>
        <p:txBody>
          <a:bodyPr vert="horz" lIns="91440" tIns="45720" rIns="91440" bIns="45720" rtlCol="0" anchor="ctr"/>
          <a:lstStyle>
            <a:lvl1pPr algn="l">
              <a:defRPr sz="900" cap="all" baseline="0">
                <a:solidFill>
                  <a:schemeClr val="tx1">
                    <a:lumMod val="60000"/>
                    <a:lumOff val="40000"/>
                  </a:schemeClr>
                </a:solidFill>
              </a:defRPr>
            </a:lvl1pPr>
          </a:lstStyle>
          <a:p>
            <a:fld id="{F27172E8-A4B3-479A-AC10-B09DEB21C932}" type="datetime3">
              <a:rPr lang="en-US" smtClean="0">
                <a:solidFill>
                  <a:srgbClr val="465562">
                    <a:lumMod val="60000"/>
                    <a:lumOff val="40000"/>
                  </a:srgbClr>
                </a:solidFill>
              </a:rPr>
              <a:pPr/>
              <a:t>5 July 2017</a:t>
            </a:fld>
            <a:endParaRPr lang="en-US">
              <a:solidFill>
                <a:srgbClr val="465562">
                  <a:lumMod val="60000"/>
                  <a:lumOff val="40000"/>
                </a:srgbClr>
              </a:solidFill>
            </a:endParaRPr>
          </a:p>
        </p:txBody>
      </p:sp>
      <p:sp>
        <p:nvSpPr>
          <p:cNvPr id="5" name="Footer Placeholder 4"/>
          <p:cNvSpPr>
            <a:spLocks noGrp="1"/>
          </p:cNvSpPr>
          <p:nvPr>
            <p:ph type="ftr" sz="quarter" idx="3"/>
          </p:nvPr>
        </p:nvSpPr>
        <p:spPr>
          <a:xfrm>
            <a:off x="6597653" y="6356353"/>
            <a:ext cx="3975100" cy="365125"/>
          </a:xfrm>
          <a:prstGeom prst="rect">
            <a:avLst/>
          </a:prstGeom>
        </p:spPr>
        <p:txBody>
          <a:bodyPr vert="horz" lIns="91440" tIns="45720" rIns="91440" bIns="45720" rtlCol="0" anchor="ctr"/>
          <a:lstStyle>
            <a:lvl1pPr algn="ctr">
              <a:defRPr sz="900" cap="all" baseline="0">
                <a:solidFill>
                  <a:schemeClr val="tx1">
                    <a:lumMod val="60000"/>
                    <a:lumOff val="40000"/>
                  </a:schemeClr>
                </a:solidFill>
              </a:defRPr>
            </a:lvl1pPr>
          </a:lstStyle>
          <a:p>
            <a:r>
              <a:rPr lang="en-US" smtClean="0">
                <a:solidFill>
                  <a:srgbClr val="465562">
                    <a:lumMod val="60000"/>
                    <a:lumOff val="40000"/>
                  </a:srgbClr>
                </a:solidFill>
              </a:rPr>
              <a:t>Writing</a:t>
            </a:r>
            <a:endParaRPr lang="en-US">
              <a:solidFill>
                <a:srgbClr val="465562">
                  <a:lumMod val="60000"/>
                  <a:lumOff val="40000"/>
                </a:srgbClr>
              </a:solidFill>
            </a:endParaRPr>
          </a:p>
        </p:txBody>
      </p:sp>
      <p:sp>
        <p:nvSpPr>
          <p:cNvPr id="6" name="Slide Number Placeholder 5"/>
          <p:cNvSpPr>
            <a:spLocks noGrp="1"/>
          </p:cNvSpPr>
          <p:nvPr>
            <p:ph type="sldNum" sz="quarter" idx="4"/>
          </p:nvPr>
        </p:nvSpPr>
        <p:spPr>
          <a:xfrm>
            <a:off x="10769601" y="6356353"/>
            <a:ext cx="609600" cy="365125"/>
          </a:xfrm>
          <a:prstGeom prst="rect">
            <a:avLst/>
          </a:prstGeom>
        </p:spPr>
        <p:txBody>
          <a:bodyPr vert="horz" lIns="91440" tIns="45720" rIns="91440" bIns="45720" rtlCol="0" anchor="ctr"/>
          <a:lstStyle>
            <a:lvl1pPr algn="r">
              <a:defRPr sz="900" cap="all" baseline="0">
                <a:solidFill>
                  <a:schemeClr val="tx1">
                    <a:lumMod val="60000"/>
                    <a:lumOff val="40000"/>
                  </a:schemeClr>
                </a:solidFill>
              </a:defRPr>
            </a:lvl1pPr>
          </a:lstStyle>
          <a:p>
            <a:fld id="{D6D25464-B035-4815-AE55-0B249F8F864E}" type="slidenum">
              <a:rPr lang="en-US" smtClean="0">
                <a:solidFill>
                  <a:srgbClr val="465562">
                    <a:lumMod val="60000"/>
                    <a:lumOff val="40000"/>
                  </a:srgbClr>
                </a:solidFill>
              </a:rPr>
              <a:pPr/>
              <a:t>‹#›</a:t>
            </a:fld>
            <a:endParaRPr lang="en-US">
              <a:solidFill>
                <a:srgbClr val="465562">
                  <a:lumMod val="60000"/>
                  <a:lumOff val="40000"/>
                </a:srgbClr>
              </a:solidFill>
            </a:endParaRPr>
          </a:p>
        </p:txBody>
      </p:sp>
    </p:spTree>
    <p:extLst>
      <p:ext uri="{BB962C8B-B14F-4D97-AF65-F5344CB8AC3E}">
        <p14:creationId xmlns:p14="http://schemas.microsoft.com/office/powerpoint/2010/main" val="4065942632"/>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685983" rtl="0" eaLnBrk="1" latinLnBrk="0" hangingPunct="1">
        <a:lnSpc>
          <a:spcPct val="90000"/>
        </a:lnSpc>
        <a:spcBef>
          <a:spcPct val="0"/>
        </a:spcBef>
        <a:buNone/>
        <a:defRPr sz="2701" kern="1200">
          <a:solidFill>
            <a:schemeClr val="tx1">
              <a:lumMod val="75000"/>
            </a:schemeClr>
          </a:solidFill>
          <a:latin typeface="+mj-lt"/>
          <a:ea typeface="+mj-ea"/>
          <a:cs typeface="+mj-cs"/>
        </a:defRPr>
      </a:lvl1pPr>
    </p:titleStyle>
    <p:bodyStyle>
      <a:lvl1pPr marL="185215" indent="-185215" algn="l" defTabSz="685983" rtl="0" eaLnBrk="1" latinLnBrk="0" hangingPunct="1">
        <a:lnSpc>
          <a:spcPct val="90000"/>
        </a:lnSpc>
        <a:spcBef>
          <a:spcPts val="1050"/>
        </a:spcBef>
        <a:buFont typeface="Euphemia" pitchFamily="34" charset="0"/>
        <a:buChar char="›"/>
        <a:defRPr sz="2101" kern="1200">
          <a:solidFill>
            <a:schemeClr val="tx1"/>
          </a:solidFill>
          <a:latin typeface="+mn-lt"/>
          <a:ea typeface="+mn-ea"/>
          <a:cs typeface="+mn-cs"/>
        </a:defRPr>
      </a:lvl1pPr>
      <a:lvl2pPr marL="459609" indent="-185215" algn="l" defTabSz="685983" rtl="0" eaLnBrk="1" latinLnBrk="0" hangingPunct="1">
        <a:lnSpc>
          <a:spcPct val="90000"/>
        </a:lnSpc>
        <a:spcBef>
          <a:spcPts val="450"/>
        </a:spcBef>
        <a:buFont typeface="Euphemia" pitchFamily="34" charset="0"/>
        <a:buChar char="–"/>
        <a:defRPr sz="1800" kern="1200">
          <a:solidFill>
            <a:schemeClr val="tx1"/>
          </a:solidFill>
          <a:latin typeface="+mn-lt"/>
          <a:ea typeface="+mn-ea"/>
          <a:cs typeface="+mn-cs"/>
        </a:defRPr>
      </a:lvl2pPr>
      <a:lvl3pPr marL="734002" indent="-185215" algn="l" defTabSz="685983" rtl="0" eaLnBrk="1" latinLnBrk="0" hangingPunct="1">
        <a:lnSpc>
          <a:spcPct val="90000"/>
        </a:lnSpc>
        <a:spcBef>
          <a:spcPts val="450"/>
        </a:spcBef>
        <a:buFont typeface="Euphemia" pitchFamily="34" charset="0"/>
        <a:buChar char="›"/>
        <a:defRPr sz="1500" kern="1200">
          <a:solidFill>
            <a:schemeClr val="tx1"/>
          </a:solidFill>
          <a:latin typeface="+mn-lt"/>
          <a:ea typeface="+mn-ea"/>
          <a:cs typeface="+mn-cs"/>
        </a:defRPr>
      </a:lvl3pPr>
      <a:lvl4pPr marL="1008395" indent="-185215" algn="l" defTabSz="685983" rtl="0" eaLnBrk="1" latinLnBrk="0" hangingPunct="1">
        <a:lnSpc>
          <a:spcPct val="90000"/>
        </a:lnSpc>
        <a:spcBef>
          <a:spcPts val="450"/>
        </a:spcBef>
        <a:buFont typeface="Arial" pitchFamily="34" charset="0"/>
        <a:buChar char="–"/>
        <a:defRPr sz="1350" kern="1200">
          <a:solidFill>
            <a:schemeClr val="tx1"/>
          </a:solidFill>
          <a:latin typeface="+mn-lt"/>
          <a:ea typeface="+mn-ea"/>
          <a:cs typeface="+mn-cs"/>
        </a:defRPr>
      </a:lvl4pPr>
      <a:lvl5pPr marL="1282788"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5pPr>
      <a:lvl6pPr marL="1557181"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6pPr>
      <a:lvl7pPr marL="1831574" indent="-185215" algn="l" defTabSz="685983" rtl="0" eaLnBrk="1" latinLnBrk="0" hangingPunct="1">
        <a:lnSpc>
          <a:spcPct val="90000"/>
        </a:lnSpc>
        <a:spcBef>
          <a:spcPts val="450"/>
        </a:spcBef>
        <a:buFont typeface="Euphemia" pitchFamily="34" charset="0"/>
        <a:buChar char="›"/>
        <a:defRPr sz="1350" kern="1200">
          <a:solidFill>
            <a:schemeClr val="tx1"/>
          </a:solidFill>
          <a:latin typeface="+mn-lt"/>
          <a:ea typeface="+mn-ea"/>
          <a:cs typeface="+mn-cs"/>
        </a:defRPr>
      </a:lvl7pPr>
      <a:lvl8pPr marL="2105967" indent="-185215" algn="l" defTabSz="685983" rtl="0" eaLnBrk="1" latinLnBrk="0" hangingPunct="1">
        <a:lnSpc>
          <a:spcPct val="90000"/>
        </a:lnSpc>
        <a:spcBef>
          <a:spcPts val="450"/>
        </a:spcBef>
        <a:buFont typeface="Euphemia" pitchFamily="34" charset="0"/>
        <a:buChar char="–"/>
        <a:defRPr sz="1350" kern="1200" baseline="0">
          <a:solidFill>
            <a:schemeClr val="tx1"/>
          </a:solidFill>
          <a:latin typeface="+mn-lt"/>
          <a:ea typeface="+mn-ea"/>
          <a:cs typeface="+mn-cs"/>
        </a:defRPr>
      </a:lvl8pPr>
      <a:lvl9pPr marL="2380361" indent="-185215" algn="l" defTabSz="685983" rtl="0" eaLnBrk="1" latinLnBrk="0" hangingPunct="1">
        <a:lnSpc>
          <a:spcPct val="90000"/>
        </a:lnSpc>
        <a:spcBef>
          <a:spcPts val="450"/>
        </a:spcBef>
        <a:buFont typeface="Euphemia" pitchFamily="34" charset="0"/>
        <a:buChar char="›"/>
        <a:defRPr sz="1350" kern="1200" baseline="0">
          <a:solidFill>
            <a:schemeClr val="tx1"/>
          </a:solidFill>
          <a:latin typeface="+mn-lt"/>
          <a:ea typeface="+mn-ea"/>
          <a:cs typeface="+mn-cs"/>
        </a:defRPr>
      </a:lvl9pPr>
    </p:bodyStyle>
    <p:otherStyle>
      <a:defPPr>
        <a:defRPr/>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userDrawn="1">
          <p15:clr>
            <a:srgbClr val="F26B43"/>
          </p15:clr>
        </p15:guide>
        <p15:guide id="2" pos="5119"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fontAlgn="base">
              <a:spcBef>
                <a:spcPct val="0"/>
              </a:spcBef>
              <a:spcAft>
                <a:spcPct val="0"/>
              </a:spcAft>
            </a:pPr>
            <a:endParaRPr>
              <a:solidFill>
                <a:srgbClr val="FFFFFF"/>
              </a:solidFill>
            </a:endParaRPr>
          </a:p>
        </p:txBody>
      </p:sp>
      <p:sp>
        <p:nvSpPr>
          <p:cNvPr id="13" name="Rectangle 12"/>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a:solidFill>
                <a:srgbClr val="FFFFFF"/>
              </a:solidFill>
            </a:endParaRPr>
          </a:p>
        </p:txBody>
      </p:sp>
      <p:cxnSp>
        <p:nvCxnSpPr>
          <p:cNvPr id="14" name="Straight Connector 13"/>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756295" y="898103"/>
            <a:ext cx="336111"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a:solidFill>
                <a:srgbClr val="465562"/>
              </a:solidFill>
              <a:latin typeface="Arial" charset="0"/>
            </a:endParaRPr>
          </a:p>
        </p:txBody>
      </p:sp>
      <p:cxnSp>
        <p:nvCxnSpPr>
          <p:cNvPr id="16" name="Straight Connector 15"/>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852" y="177805"/>
            <a:ext cx="9785349" cy="1239837"/>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93852" y="1600200"/>
            <a:ext cx="9785349" cy="45720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181602" y="6356356"/>
            <a:ext cx="1219201" cy="365125"/>
          </a:xfrm>
          <a:prstGeom prst="rect">
            <a:avLst/>
          </a:prstGeom>
        </p:spPr>
        <p:txBody>
          <a:bodyPr vert="horz" lIns="91440" tIns="45720" rIns="91440" bIns="45720" rtlCol="0" anchor="ctr"/>
          <a:lstStyle>
            <a:lvl1pPr algn="l">
              <a:defRPr sz="1200" cap="all" baseline="0">
                <a:solidFill>
                  <a:schemeClr val="tx1">
                    <a:lumMod val="60000"/>
                    <a:lumOff val="40000"/>
                  </a:schemeClr>
                </a:solidFill>
              </a:defRPr>
            </a:lvl1pPr>
          </a:lstStyle>
          <a:p>
            <a:pPr fontAlgn="base">
              <a:spcBef>
                <a:spcPct val="0"/>
              </a:spcBef>
              <a:spcAft>
                <a:spcPct val="0"/>
              </a:spcAft>
            </a:pPr>
            <a:fld id="{EE937FE0-4503-4FD8-B40D-0DFD288BB46F}" type="datetime3">
              <a:rPr lang="en-US" smtClean="0">
                <a:solidFill>
                  <a:prstClr val="black">
                    <a:tint val="75000"/>
                  </a:prstClr>
                </a:solidFill>
                <a:latin typeface="Arial" charset="0"/>
              </a:rPr>
              <a:pPr fontAlgn="base">
                <a:spcBef>
                  <a:spcPct val="0"/>
                </a:spcBef>
                <a:spcAft>
                  <a:spcPct val="0"/>
                </a:spcAft>
              </a:pPr>
              <a:t>5 July 2017</a:t>
            </a:fld>
            <a:endParaRPr lang="ar-KW">
              <a:solidFill>
                <a:prstClr val="black">
                  <a:tint val="75000"/>
                </a:prstClr>
              </a:solidFill>
              <a:latin typeface="Arial" charset="0"/>
            </a:endParaRPr>
          </a:p>
        </p:txBody>
      </p:sp>
      <p:sp>
        <p:nvSpPr>
          <p:cNvPr id="5" name="Footer Placeholder 4"/>
          <p:cNvSpPr>
            <a:spLocks noGrp="1"/>
          </p:cNvSpPr>
          <p:nvPr>
            <p:ph type="ftr" sz="quarter" idx="3"/>
          </p:nvPr>
        </p:nvSpPr>
        <p:spPr>
          <a:xfrm>
            <a:off x="6597654" y="6356356"/>
            <a:ext cx="3975100" cy="365125"/>
          </a:xfrm>
          <a:prstGeom prst="rect">
            <a:avLst/>
          </a:prstGeom>
        </p:spPr>
        <p:txBody>
          <a:bodyPr vert="horz" lIns="91440" tIns="45720" rIns="91440" bIns="45720" rtlCol="0" anchor="ctr"/>
          <a:lstStyle>
            <a:lvl1pPr algn="ctr">
              <a:defRPr sz="1200" cap="all" baseline="0">
                <a:solidFill>
                  <a:schemeClr val="tx1">
                    <a:lumMod val="60000"/>
                    <a:lumOff val="40000"/>
                  </a:schemeClr>
                </a:solidFill>
              </a:defRPr>
            </a:lvl1pPr>
          </a:lstStyle>
          <a:p>
            <a:pPr fontAlgn="base">
              <a:spcBef>
                <a:spcPct val="0"/>
              </a:spcBef>
              <a:spcAft>
                <a:spcPct val="0"/>
              </a:spcAft>
            </a:pPr>
            <a:r>
              <a:rPr lang="en-US" smtClean="0">
                <a:solidFill>
                  <a:prstClr val="black">
                    <a:tint val="75000"/>
                  </a:prstClr>
                </a:solidFill>
                <a:latin typeface="Arial" charset="0"/>
              </a:rPr>
              <a:t>Day 1</a:t>
            </a:r>
            <a:endParaRPr lang="ar-KW">
              <a:solidFill>
                <a:prstClr val="black">
                  <a:tint val="75000"/>
                </a:prstClr>
              </a:solidFill>
              <a:latin typeface="Arial" charset="0"/>
            </a:endParaRPr>
          </a:p>
        </p:txBody>
      </p:sp>
      <p:sp>
        <p:nvSpPr>
          <p:cNvPr id="6" name="Slide Number Placeholder 5"/>
          <p:cNvSpPr>
            <a:spLocks noGrp="1"/>
          </p:cNvSpPr>
          <p:nvPr>
            <p:ph type="sldNum" sz="quarter" idx="4"/>
          </p:nvPr>
        </p:nvSpPr>
        <p:spPr>
          <a:xfrm>
            <a:off x="10769601" y="6356356"/>
            <a:ext cx="609600" cy="365125"/>
          </a:xfrm>
          <a:prstGeom prst="rect">
            <a:avLst/>
          </a:prstGeom>
        </p:spPr>
        <p:txBody>
          <a:bodyPr vert="horz" lIns="91440" tIns="45720" rIns="91440" bIns="45720" rtlCol="0" anchor="ctr"/>
          <a:lstStyle>
            <a:lvl1pPr algn="r">
              <a:defRPr sz="1200" cap="all" baseline="0">
                <a:solidFill>
                  <a:schemeClr val="tx1">
                    <a:lumMod val="60000"/>
                    <a:lumOff val="40000"/>
                  </a:schemeClr>
                </a:solidFill>
              </a:defRPr>
            </a:lvl1pPr>
          </a:lstStyle>
          <a:p>
            <a:pPr fontAlgn="base">
              <a:spcBef>
                <a:spcPct val="0"/>
              </a:spcBef>
              <a:spcAft>
                <a:spcPct val="0"/>
              </a:spcAft>
            </a:pPr>
            <a:fld id="{E9D749EC-76B4-4995-8DE1-777C754C916B}" type="slidenum">
              <a:rPr lang="ar-KW" smtClean="0">
                <a:solidFill>
                  <a:prstClr val="black">
                    <a:tint val="75000"/>
                  </a:prstClr>
                </a:solidFill>
                <a:latin typeface="Arial" charset="0"/>
              </a:rPr>
              <a:pPr fontAlgn="base">
                <a:spcBef>
                  <a:spcPct val="0"/>
                </a:spcBef>
                <a:spcAft>
                  <a:spcPct val="0"/>
                </a:spcAft>
              </a:pPr>
              <a:t>‹#›</a:t>
            </a:fld>
            <a:endParaRPr lang="ar-KW">
              <a:solidFill>
                <a:prstClr val="black">
                  <a:tint val="75000"/>
                </a:prstClr>
              </a:solidFill>
              <a:latin typeface="Arial" charset="0"/>
            </a:endParaRPr>
          </a:p>
        </p:txBody>
      </p:sp>
    </p:spTree>
    <p:extLst>
      <p:ext uri="{BB962C8B-B14F-4D97-AF65-F5344CB8AC3E}">
        <p14:creationId xmlns:p14="http://schemas.microsoft.com/office/powerpoint/2010/main" val="301312124"/>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p:txStyles>
    <p:title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p:titleStyle>
    <p:body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p15:clr>
            <a:srgbClr val="F26B43"/>
          </p15:clr>
        </p15:guide>
        <p15:guide id="2" pos="3839">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955249" y="5001994"/>
            <a:ext cx="5069337"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Freeform 11"/>
          <p:cNvSpPr>
            <a:spLocks/>
          </p:cNvSpPr>
          <p:nvPr/>
        </p:nvSpPr>
        <p:spPr bwMode="auto">
          <a:xfrm>
            <a:off x="-71414" y="5785023"/>
            <a:ext cx="506933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Right Triangle 13"/>
          <p:cNvSpPr>
            <a:spLocks/>
          </p:cNvSpPr>
          <p:nvPr/>
        </p:nvSpPr>
        <p:spPr bwMode="auto">
          <a:xfrm>
            <a:off x="-8056" y="5791253"/>
            <a:ext cx="4536419"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a:endParaRPr lang="en-US">
              <a:solidFill>
                <a:prstClr val="white"/>
              </a:solidFill>
            </a:endParaRPr>
          </a:p>
        </p:txBody>
      </p:sp>
      <p:cxnSp>
        <p:nvCxnSpPr>
          <p:cNvPr id="15" name="Straight Connector 14"/>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609600" y="274638"/>
            <a:ext cx="109728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609600" y="1481329"/>
            <a:ext cx="10972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8969376" y="6407944"/>
            <a:ext cx="2560320" cy="365760"/>
          </a:xfrm>
          <a:prstGeom prst="rect">
            <a:avLst/>
          </a:prstGeom>
        </p:spPr>
        <p:txBody>
          <a:bodyPr vert="horz" anchor="b"/>
          <a:lstStyle>
            <a:lvl1pPr algn="l" eaLnBrk="1" latinLnBrk="0" hangingPunct="1">
              <a:defRPr kumimoji="0" sz="1000">
                <a:solidFill>
                  <a:schemeClr val="tx1"/>
                </a:solidFill>
              </a:defRPr>
            </a:lvl1pPr>
            <a:extLst/>
          </a:lstStyle>
          <a:p>
            <a:fld id="{8D45C461-4827-469C-ADB7-3E903B0E1866}" type="datetime3">
              <a:rPr lang="en-US" smtClean="0">
                <a:solidFill>
                  <a:prstClr val="black"/>
                </a:solidFill>
              </a:rPr>
              <a:pPr/>
              <a:t>5 July 2017</a:t>
            </a:fld>
            <a:endParaRPr lang="en-US">
              <a:solidFill>
                <a:prstClr val="black"/>
              </a:solidFill>
            </a:endParaRPr>
          </a:p>
        </p:txBody>
      </p:sp>
      <p:sp>
        <p:nvSpPr>
          <p:cNvPr id="22" name="Footer Placeholder 21"/>
          <p:cNvSpPr>
            <a:spLocks noGrp="1"/>
          </p:cNvSpPr>
          <p:nvPr>
            <p:ph type="ftr" sz="quarter" idx="3"/>
          </p:nvPr>
        </p:nvSpPr>
        <p:spPr>
          <a:xfrm>
            <a:off x="5840097" y="6407945"/>
            <a:ext cx="3134241" cy="365125"/>
          </a:xfrm>
          <a:prstGeom prst="rect">
            <a:avLst/>
          </a:prstGeom>
        </p:spPr>
        <p:txBody>
          <a:bodyPr vert="horz" anchor="b"/>
          <a:lstStyle>
            <a:lvl1pPr algn="r" eaLnBrk="1" latinLnBrk="0" hangingPunct="1">
              <a:defRPr kumimoji="0" sz="1000">
                <a:solidFill>
                  <a:schemeClr val="tx1"/>
                </a:solidFill>
              </a:defRPr>
            </a:lvl1pPr>
            <a:extLst/>
          </a:lstStyle>
          <a:p>
            <a:r>
              <a:rPr lang="en-US" smtClean="0">
                <a:solidFill>
                  <a:prstClr val="black"/>
                </a:solidFill>
              </a:rPr>
              <a:t>Writing</a:t>
            </a:r>
            <a:endParaRPr lang="en-US">
              <a:solidFill>
                <a:prstClr val="black"/>
              </a:solidFill>
            </a:endParaRPr>
          </a:p>
        </p:txBody>
      </p:sp>
      <p:sp>
        <p:nvSpPr>
          <p:cNvPr id="18" name="Slide Number Placeholder 17"/>
          <p:cNvSpPr>
            <a:spLocks noGrp="1"/>
          </p:cNvSpPr>
          <p:nvPr>
            <p:ph type="sldNum" sz="quarter" idx="4"/>
          </p:nvPr>
        </p:nvSpPr>
        <p:spPr>
          <a:xfrm>
            <a:off x="11529696" y="6407945"/>
            <a:ext cx="487680" cy="365125"/>
          </a:xfrm>
          <a:prstGeom prst="rect">
            <a:avLst/>
          </a:prstGeom>
        </p:spPr>
        <p:txBody>
          <a:bodyPr vert="horz" anchor="b"/>
          <a:lstStyle>
            <a:lvl1pPr algn="r" eaLnBrk="1" latinLnBrk="0" hangingPunct="1">
              <a:defRPr kumimoji="0" sz="1000" b="0">
                <a:solidFill>
                  <a:schemeClr val="tx1"/>
                </a:solidFill>
              </a:defRPr>
            </a:lvl1pPr>
            <a:extLst/>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92578125"/>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hf hdr="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hyperlink" Target="http://www.teachhub.com/healthy-school-lunch-hawaii"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99941" y="2118466"/>
            <a:ext cx="7089913" cy="2356799"/>
          </a:xfrm>
          <a:noFill/>
        </p:spPr>
        <p:txBody>
          <a:bodyPr wrap="square" rtlCol="1">
            <a:spAutoFit/>
            <a:scene3d>
              <a:camera prst="orthographicFront"/>
              <a:lightRig rig="threePt" dir="t"/>
            </a:scene3d>
            <a:sp3d extrusionH="57150">
              <a:bevelT w="38100" h="38100" prst="angle"/>
            </a:sp3d>
          </a:bodyPr>
          <a:lstStyle/>
          <a:p>
            <a:pPr algn="ctr" defTabSz="914400"/>
            <a:r>
              <a:rPr lang="en-US" sz="5400" b="1" dirty="0">
                <a:ln w="9525">
                  <a:solidFill>
                    <a:schemeClr val="bg1"/>
                  </a:solidFill>
                  <a:prstDash val="solid"/>
                </a:ln>
                <a:solidFill>
                  <a:srgbClr val="FF0000"/>
                </a:solidFill>
                <a:effectLst>
                  <a:glow rad="228600">
                    <a:schemeClr val="accent1">
                      <a:satMod val="175000"/>
                      <a:alpha val="40000"/>
                    </a:schemeClr>
                  </a:glow>
                  <a:outerShdw blurRad="12700" dist="38100" dir="2700000" algn="tl" rotWithShape="0">
                    <a:schemeClr val="accent5">
                      <a:lumMod val="60000"/>
                      <a:lumOff val="40000"/>
                    </a:schemeClr>
                  </a:outerShdw>
                </a:effectLst>
                <a:latin typeface="Aharoni" pitchFamily="2" charset="-79"/>
                <a:ea typeface="+mn-ea"/>
                <a:cs typeface="Aharoni" pitchFamily="2" charset="-79"/>
              </a:rPr>
              <a:t>Using Active Learning Strategies in Teaching Reading </a:t>
            </a:r>
            <a:endParaRPr lang="ar-SA" sz="5400" b="1" dirty="0">
              <a:ln w="9525">
                <a:solidFill>
                  <a:schemeClr val="bg1"/>
                </a:solidFill>
                <a:prstDash val="solid"/>
              </a:ln>
              <a:solidFill>
                <a:srgbClr val="FF0000"/>
              </a:solidFill>
              <a:effectLst>
                <a:glow rad="228600">
                  <a:schemeClr val="accent1">
                    <a:satMod val="175000"/>
                    <a:alpha val="40000"/>
                  </a:schemeClr>
                </a:glow>
                <a:outerShdw blurRad="12700" dist="38100" dir="2700000" algn="tl" rotWithShape="0">
                  <a:schemeClr val="accent5">
                    <a:lumMod val="60000"/>
                    <a:lumOff val="40000"/>
                  </a:schemeClr>
                </a:outerShdw>
              </a:effectLst>
              <a:latin typeface="Aharoni" pitchFamily="2" charset="-79"/>
              <a:ea typeface="+mn-ea"/>
              <a:cs typeface="Aharoni" pitchFamily="2" charset="-79"/>
            </a:endParaRPr>
          </a:p>
        </p:txBody>
      </p:sp>
    </p:spTree>
    <p:extLst>
      <p:ext uri="{BB962C8B-B14F-4D97-AF65-F5344CB8AC3E}">
        <p14:creationId xmlns:p14="http://schemas.microsoft.com/office/powerpoint/2010/main" val="163681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4122" y="405714"/>
            <a:ext cx="6896534" cy="701731"/>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Task Three</a:t>
            </a:r>
            <a:endParaRPr kumimoji="1" lang="ar-SA"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endParaRPr>
          </a:p>
        </p:txBody>
      </p:sp>
      <p:sp>
        <p:nvSpPr>
          <p:cNvPr id="3" name="TextBox 2"/>
          <p:cNvSpPr txBox="1"/>
          <p:nvPr/>
        </p:nvSpPr>
        <p:spPr>
          <a:xfrm>
            <a:off x="1665027" y="1289416"/>
            <a:ext cx="9840036" cy="4893647"/>
          </a:xfrm>
          <a:prstGeom prst="rect">
            <a:avLst/>
          </a:prstGeom>
          <a:noFill/>
        </p:spPr>
        <p:txBody>
          <a:bodyPr wrap="square" rtlCol="1">
            <a:spAutoFit/>
          </a:bodyPr>
          <a:lstStyle/>
          <a:p>
            <a:pPr algn="just"/>
            <a:r>
              <a:rPr lang="en-US" sz="2600" b="1" dirty="0">
                <a:solidFill>
                  <a:srgbClr val="002060"/>
                </a:solidFill>
                <a:latin typeface="Bell MT" panose="02020503060305020303" pitchFamily="18" charset="0"/>
              </a:rPr>
              <a:t>Which of the following seem to be useful reading activities and which not? Why? Briefly work out an alternative procedure for the less satisfactory ones</a:t>
            </a:r>
            <a:r>
              <a:rPr lang="en-US" sz="2600" b="1" dirty="0" smtClean="0">
                <a:solidFill>
                  <a:srgbClr val="002060"/>
                </a:solidFill>
                <a:latin typeface="Bell MT" panose="02020503060305020303" pitchFamily="18" charset="0"/>
              </a:rPr>
              <a:t>.</a:t>
            </a:r>
            <a:endParaRPr lang="en-US" sz="2600" b="1" dirty="0">
              <a:solidFill>
                <a:srgbClr val="002060"/>
              </a:solidFill>
              <a:latin typeface="Bell MT" panose="02020503060305020303" pitchFamily="18" charset="0"/>
            </a:endParaRPr>
          </a:p>
          <a:p>
            <a:pPr marL="457200" indent="-457200" algn="just">
              <a:buFont typeface="+mj-lt"/>
              <a:buAutoNum type="arabicPeriod"/>
            </a:pPr>
            <a:r>
              <a:rPr lang="en-US" sz="2600" b="1" dirty="0">
                <a:solidFill>
                  <a:srgbClr val="002060"/>
                </a:solidFill>
                <a:latin typeface="Bell MT" panose="02020503060305020303" pitchFamily="18" charset="0"/>
              </a:rPr>
              <a:t>The class reads a whole page of classified advertisements in the newspaper, using their dictionaries to look up all unknown words</a:t>
            </a:r>
            <a:r>
              <a:rPr lang="en-US" sz="2600" b="1" dirty="0" smtClean="0">
                <a:solidFill>
                  <a:srgbClr val="002060"/>
                </a:solidFill>
                <a:latin typeface="Bell MT" panose="02020503060305020303" pitchFamily="18" charset="0"/>
              </a:rPr>
              <a:t>.</a:t>
            </a:r>
            <a:endParaRPr lang="en-US" sz="2600" b="1" dirty="0">
              <a:solidFill>
                <a:srgbClr val="002060"/>
              </a:solidFill>
              <a:latin typeface="Bell MT" panose="02020503060305020303" pitchFamily="18" charset="0"/>
            </a:endParaRPr>
          </a:p>
          <a:p>
            <a:pPr marL="457200" indent="-457200" algn="just">
              <a:buFont typeface="+mj-lt"/>
              <a:buAutoNum type="arabicPeriod"/>
            </a:pPr>
            <a:r>
              <a:rPr lang="en-US" sz="2600" b="1" dirty="0">
                <a:solidFill>
                  <a:srgbClr val="002060"/>
                </a:solidFill>
                <a:latin typeface="Bell MT" panose="02020503060305020303" pitchFamily="18" charset="0"/>
              </a:rPr>
              <a:t>Students are each looking at an online page from a newspaper. Ask them to find the word </a:t>
            </a:r>
            <a:r>
              <a:rPr lang="en-US" sz="2600" b="1" i="1" u="sng" dirty="0">
                <a:solidFill>
                  <a:srgbClr val="002060"/>
                </a:solidFill>
                <a:latin typeface="Bell MT" panose="02020503060305020303" pitchFamily="18" charset="0"/>
              </a:rPr>
              <a:t>over</a:t>
            </a:r>
            <a:r>
              <a:rPr lang="en-US" sz="2600" b="1" i="1" dirty="0">
                <a:solidFill>
                  <a:srgbClr val="002060"/>
                </a:solidFill>
                <a:latin typeface="Bell MT" panose="02020503060305020303" pitchFamily="18" charset="0"/>
              </a:rPr>
              <a:t> </a:t>
            </a:r>
            <a:r>
              <a:rPr lang="en-US" sz="2600" b="1" dirty="0">
                <a:solidFill>
                  <a:srgbClr val="002060"/>
                </a:solidFill>
                <a:latin typeface="Bell MT" panose="02020503060305020303" pitchFamily="18" charset="0"/>
              </a:rPr>
              <a:t>somewhere on the front page</a:t>
            </a:r>
            <a:r>
              <a:rPr lang="en-US" sz="2600" b="1" dirty="0" smtClean="0">
                <a:solidFill>
                  <a:srgbClr val="002060"/>
                </a:solidFill>
                <a:latin typeface="Bell MT" panose="02020503060305020303" pitchFamily="18" charset="0"/>
              </a:rPr>
              <a:t>.</a:t>
            </a:r>
            <a:endParaRPr lang="en-US" sz="2600" b="1" dirty="0">
              <a:solidFill>
                <a:srgbClr val="002060"/>
              </a:solidFill>
              <a:latin typeface="Bell MT" panose="02020503060305020303" pitchFamily="18" charset="0"/>
            </a:endParaRPr>
          </a:p>
          <a:p>
            <a:pPr marL="457200" indent="-457200" algn="just">
              <a:buFont typeface="+mj-lt"/>
              <a:buAutoNum type="arabicPeriod"/>
            </a:pPr>
            <a:r>
              <a:rPr lang="en-US" sz="2600" b="1" dirty="0">
                <a:solidFill>
                  <a:srgbClr val="002060"/>
                </a:solidFill>
                <a:latin typeface="Bell MT" panose="02020503060305020303" pitchFamily="18" charset="0"/>
              </a:rPr>
              <a:t>Place a pile of local tourist leaflets on the table and explain that students, in groups of four, can plan a day out tomorrow</a:t>
            </a:r>
            <a:r>
              <a:rPr lang="en-US" sz="2600" b="1" dirty="0" smtClean="0">
                <a:solidFill>
                  <a:srgbClr val="002060"/>
                </a:solidFill>
                <a:latin typeface="Bell MT" panose="02020503060305020303" pitchFamily="18" charset="0"/>
              </a:rPr>
              <a:t>.</a:t>
            </a:r>
            <a:endParaRPr lang="en-US" sz="2600" b="1" dirty="0">
              <a:solidFill>
                <a:srgbClr val="002060"/>
              </a:solidFill>
              <a:latin typeface="Bell MT" panose="02020503060305020303" pitchFamily="18" charset="0"/>
            </a:endParaRPr>
          </a:p>
          <a:p>
            <a:pPr marL="457200" indent="-457200" algn="just">
              <a:buFont typeface="+mj-lt"/>
              <a:buAutoNum type="arabicPeriod"/>
            </a:pPr>
            <a:r>
              <a:rPr lang="en-US" sz="2600" b="1" dirty="0">
                <a:solidFill>
                  <a:srgbClr val="002060"/>
                </a:solidFill>
                <a:latin typeface="Bell MT" panose="02020503060305020303" pitchFamily="18" charset="0"/>
              </a:rPr>
              <a:t>Students read a short extract from a novel and answer five multiple-choice comprehension </a:t>
            </a:r>
            <a:r>
              <a:rPr lang="en-US" sz="2600" b="1" dirty="0" smtClean="0">
                <a:solidFill>
                  <a:srgbClr val="002060"/>
                </a:solidFill>
                <a:latin typeface="Bell MT" panose="02020503060305020303" pitchFamily="18" charset="0"/>
              </a:rPr>
              <a:t>questions.</a:t>
            </a:r>
            <a:endParaRPr lang="en-US" sz="2600" b="1" dirty="0">
              <a:solidFill>
                <a:srgbClr val="002060"/>
              </a:solidFill>
              <a:latin typeface="Bell MT" panose="02020503060305020303" pitchFamily="18" charset="0"/>
            </a:endParaRPr>
          </a:p>
        </p:txBody>
      </p:sp>
      <p:sp>
        <p:nvSpPr>
          <p:cNvPr id="4" name="Date Placeholder 3"/>
          <p:cNvSpPr>
            <a:spLocks noGrp="1"/>
          </p:cNvSpPr>
          <p:nvPr>
            <p:ph type="dt" sz="half" idx="10"/>
          </p:nvPr>
        </p:nvSpPr>
        <p:spPr/>
        <p:txBody>
          <a:bodyPr vert="horz" lIns="91440" tIns="45720" rIns="91440" bIns="45720" rtlCol="0" anchor="ctr"/>
          <a:lstStyle/>
          <a:p>
            <a:fld id="{50D00D24-60E4-4C43-B04F-5F61C5EF0307}"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10</a:t>
            </a:fld>
            <a:endParaRPr lang="en-US" sz="1200" b="1" dirty="0">
              <a:solidFill>
                <a:srgbClr val="002060"/>
              </a:solidFill>
            </a:endParaRPr>
          </a:p>
        </p:txBody>
      </p:sp>
    </p:spTree>
    <p:extLst>
      <p:ext uri="{BB962C8B-B14F-4D97-AF65-F5344CB8AC3E}">
        <p14:creationId xmlns:p14="http://schemas.microsoft.com/office/powerpoint/2010/main" val="1164178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3087" y="705968"/>
            <a:ext cx="6896534" cy="701731"/>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Discussion</a:t>
            </a:r>
            <a:endParaRPr kumimoji="1" lang="ar-SA"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endParaRPr>
          </a:p>
        </p:txBody>
      </p:sp>
      <p:sp>
        <p:nvSpPr>
          <p:cNvPr id="3" name="TextBox 2"/>
          <p:cNvSpPr txBox="1"/>
          <p:nvPr/>
        </p:nvSpPr>
        <p:spPr>
          <a:xfrm>
            <a:off x="1551295" y="1762540"/>
            <a:ext cx="9940119" cy="4462760"/>
          </a:xfrm>
          <a:prstGeom prst="rect">
            <a:avLst/>
          </a:prstGeom>
          <a:noFill/>
        </p:spPr>
        <p:txBody>
          <a:bodyPr wrap="square" rtlCol="1">
            <a:spAutoFit/>
          </a:bodyPr>
          <a:lstStyle/>
          <a:p>
            <a:pPr marL="457200" indent="-457200" algn="just">
              <a:buFont typeface="+mj-lt"/>
              <a:buAutoNum type="arabicPeriod"/>
            </a:pPr>
            <a:r>
              <a:rPr lang="en-US" sz="2800" b="1" dirty="0">
                <a:solidFill>
                  <a:srgbClr val="002060"/>
                </a:solidFill>
                <a:latin typeface="Bell MT" panose="02020503060305020303" pitchFamily="18" charset="0"/>
              </a:rPr>
              <a:t>The class reads a whole page of classified advertisements in the newspaper, using their dictionaries to look up all unknown words.</a:t>
            </a:r>
          </a:p>
          <a:p>
            <a:pPr marL="457200" indent="-457200" algn="just">
              <a:buFont typeface="+mj-lt"/>
              <a:buAutoNum type="arabicPeriod"/>
            </a:pPr>
            <a:endParaRPr lang="en-US" sz="3200" b="1" dirty="0">
              <a:solidFill>
                <a:srgbClr val="002060"/>
              </a:solidFill>
              <a:latin typeface="Bell MT" panose="02020503060305020303" pitchFamily="18" charset="0"/>
            </a:endParaRPr>
          </a:p>
          <a:p>
            <a:pPr lvl="0" algn="just"/>
            <a:r>
              <a:rPr lang="en-US" sz="2800" dirty="0" smtClean="0">
                <a:solidFill>
                  <a:srgbClr val="002060"/>
                </a:solidFill>
                <a:latin typeface="Bell MT" panose="02020503060305020303" pitchFamily="18" charset="0"/>
              </a:rPr>
              <a:t>It seems </a:t>
            </a:r>
            <a:r>
              <a:rPr lang="en-US" sz="2800" dirty="0">
                <a:solidFill>
                  <a:srgbClr val="002060"/>
                </a:solidFill>
                <a:latin typeface="Bell MT" panose="02020503060305020303" pitchFamily="18" charset="0"/>
              </a:rPr>
              <a:t>unsatisfactory because it is an unrealistic use of the advertisements; in real life, no one would read them in such a way. A more realistic task would require them to scan the ads for specific items (as we do when we want, say, to buy a second-hand TV). So 'What is the best TV I could buy?' would be a far more realistic task.</a:t>
            </a:r>
          </a:p>
        </p:txBody>
      </p:sp>
      <p:sp>
        <p:nvSpPr>
          <p:cNvPr id="4" name="Date Placeholder 3"/>
          <p:cNvSpPr>
            <a:spLocks noGrp="1"/>
          </p:cNvSpPr>
          <p:nvPr>
            <p:ph type="dt" sz="half" idx="10"/>
          </p:nvPr>
        </p:nvSpPr>
        <p:spPr/>
        <p:txBody>
          <a:bodyPr vert="horz" lIns="91440" tIns="45720" rIns="91440" bIns="45720" rtlCol="0" anchor="ctr"/>
          <a:lstStyle/>
          <a:p>
            <a:fld id="{F0EBF136-5189-43B1-B99D-D9B6B59C1D73}"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11</a:t>
            </a:fld>
            <a:endParaRPr lang="en-US" sz="1200" b="1" dirty="0">
              <a:solidFill>
                <a:srgbClr val="002060"/>
              </a:solidFill>
            </a:endParaRPr>
          </a:p>
        </p:txBody>
      </p:sp>
    </p:spTree>
    <p:extLst>
      <p:ext uri="{BB962C8B-B14F-4D97-AF65-F5344CB8AC3E}">
        <p14:creationId xmlns:p14="http://schemas.microsoft.com/office/powerpoint/2010/main" val="1269767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1472" y="328374"/>
            <a:ext cx="6896534" cy="701731"/>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Discussion</a:t>
            </a:r>
            <a:endParaRPr kumimoji="1" lang="ar-SA"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endParaRPr>
          </a:p>
        </p:txBody>
      </p:sp>
      <p:sp>
        <p:nvSpPr>
          <p:cNvPr id="3" name="TextBox 2"/>
          <p:cNvSpPr txBox="1"/>
          <p:nvPr/>
        </p:nvSpPr>
        <p:spPr>
          <a:xfrm>
            <a:off x="1605884" y="1303064"/>
            <a:ext cx="9940119" cy="4893647"/>
          </a:xfrm>
          <a:prstGeom prst="rect">
            <a:avLst/>
          </a:prstGeom>
          <a:noFill/>
        </p:spPr>
        <p:txBody>
          <a:bodyPr wrap="square" rtlCol="1">
            <a:spAutoFit/>
          </a:bodyPr>
          <a:lstStyle/>
          <a:p>
            <a:pPr marL="457200" indent="-457200" algn="just">
              <a:buFont typeface="+mj-lt"/>
              <a:buAutoNum type="arabicPeriod" startAt="2"/>
            </a:pPr>
            <a:r>
              <a:rPr lang="en-US" sz="2600" b="1" dirty="0">
                <a:solidFill>
                  <a:srgbClr val="002060"/>
                </a:solidFill>
                <a:latin typeface="Bell MT" panose="02020503060305020303" pitchFamily="18" charset="0"/>
              </a:rPr>
              <a:t>Students are each looking at an online page from a newspaper. Ask them to find the word </a:t>
            </a:r>
            <a:r>
              <a:rPr lang="en-US" sz="2600" b="1" i="1" u="sng" dirty="0">
                <a:solidFill>
                  <a:srgbClr val="002060"/>
                </a:solidFill>
                <a:latin typeface="Bell MT" panose="02020503060305020303" pitchFamily="18" charset="0"/>
              </a:rPr>
              <a:t>over</a:t>
            </a:r>
            <a:r>
              <a:rPr lang="en-US" sz="2600" b="1" i="1" dirty="0">
                <a:solidFill>
                  <a:srgbClr val="002060"/>
                </a:solidFill>
                <a:latin typeface="Bell MT" panose="02020503060305020303" pitchFamily="18" charset="0"/>
              </a:rPr>
              <a:t> </a:t>
            </a:r>
            <a:r>
              <a:rPr lang="en-US" sz="2600" b="1" dirty="0">
                <a:solidFill>
                  <a:srgbClr val="002060"/>
                </a:solidFill>
                <a:latin typeface="Bell MT" panose="02020503060305020303" pitchFamily="18" charset="0"/>
              </a:rPr>
              <a:t>somewhere on the front page.</a:t>
            </a:r>
          </a:p>
          <a:p>
            <a:pPr marL="457200" indent="-457200" algn="just">
              <a:buFont typeface="+mj-lt"/>
              <a:buAutoNum type="arabicPeriod" startAt="2"/>
            </a:pPr>
            <a:endParaRPr lang="en-US" sz="2600" b="1" dirty="0">
              <a:solidFill>
                <a:srgbClr val="002060"/>
              </a:solidFill>
              <a:latin typeface="Bell MT" panose="02020503060305020303" pitchFamily="18" charset="0"/>
            </a:endParaRPr>
          </a:p>
          <a:p>
            <a:pPr lvl="0" algn="just"/>
            <a:r>
              <a:rPr lang="en-US" sz="2600" dirty="0" smtClean="0">
                <a:solidFill>
                  <a:srgbClr val="002060"/>
                </a:solidFill>
                <a:latin typeface="Bell MT" panose="02020503060305020303" pitchFamily="18" charset="0"/>
              </a:rPr>
              <a:t>It is </a:t>
            </a:r>
            <a:r>
              <a:rPr lang="en-US" sz="2600" dirty="0">
                <a:solidFill>
                  <a:srgbClr val="002060"/>
                </a:solidFill>
                <a:latin typeface="Bell MT" panose="02020503060305020303" pitchFamily="18" charset="0"/>
              </a:rPr>
              <a:t>similarly strange. This is a scanning exercise, but an entirely unrealistic one. We might well scan a newspaper looking for names of people or countries that we wanted to read about or headings that directed us to information we needed (such as weather), but it seems unlikely that we would search for a single word like over (though as a game, it could be fun). For a more useful scanning task, students could be asked to find where specific articles are or find certain factual information. </a:t>
            </a:r>
            <a:r>
              <a:rPr lang="en-US" sz="2600" dirty="0" smtClean="0">
                <a:solidFill>
                  <a:srgbClr val="002060"/>
                </a:solidFill>
                <a:latin typeface="Bell MT" panose="02020503060305020303" pitchFamily="18" charset="0"/>
              </a:rPr>
              <a:t>Skimming </a:t>
            </a:r>
            <a:r>
              <a:rPr lang="en-US" sz="2600" dirty="0">
                <a:solidFill>
                  <a:srgbClr val="002060"/>
                </a:solidFill>
                <a:latin typeface="Bell MT" panose="02020503060305020303" pitchFamily="18" charset="0"/>
              </a:rPr>
              <a:t>tasks would also be useful, to get the gist of an article for example</a:t>
            </a:r>
            <a:r>
              <a:rPr lang="en-US" sz="2600" dirty="0" smtClean="0">
                <a:solidFill>
                  <a:srgbClr val="002060"/>
                </a:solidFill>
                <a:latin typeface="Bell MT" panose="02020503060305020303" pitchFamily="18" charset="0"/>
              </a:rPr>
              <a:t>.</a:t>
            </a:r>
            <a:endParaRPr lang="en-US" sz="2600" dirty="0">
              <a:solidFill>
                <a:srgbClr val="002060"/>
              </a:solidFill>
              <a:latin typeface="Bell MT" panose="02020503060305020303" pitchFamily="18" charset="0"/>
            </a:endParaRPr>
          </a:p>
        </p:txBody>
      </p:sp>
      <p:sp>
        <p:nvSpPr>
          <p:cNvPr id="4" name="Date Placeholder 3"/>
          <p:cNvSpPr>
            <a:spLocks noGrp="1"/>
          </p:cNvSpPr>
          <p:nvPr>
            <p:ph type="dt" sz="half" idx="10"/>
          </p:nvPr>
        </p:nvSpPr>
        <p:spPr/>
        <p:txBody>
          <a:bodyPr vert="horz" lIns="91440" tIns="45720" rIns="91440" bIns="45720" rtlCol="0" anchor="ctr"/>
          <a:lstStyle/>
          <a:p>
            <a:fld id="{734226A6-AE37-4A08-A259-552B4F8AF6F0}"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12</a:t>
            </a:fld>
            <a:endParaRPr lang="en-US" sz="1200" b="1" dirty="0">
              <a:solidFill>
                <a:srgbClr val="002060"/>
              </a:solidFill>
            </a:endParaRPr>
          </a:p>
        </p:txBody>
      </p:sp>
    </p:spTree>
    <p:extLst>
      <p:ext uri="{BB962C8B-B14F-4D97-AF65-F5344CB8AC3E}">
        <p14:creationId xmlns:p14="http://schemas.microsoft.com/office/powerpoint/2010/main" val="472823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4378" y="614973"/>
            <a:ext cx="6896534" cy="701731"/>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Discussion</a:t>
            </a:r>
            <a:endParaRPr kumimoji="1" lang="ar-SA"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endParaRPr>
          </a:p>
        </p:txBody>
      </p:sp>
      <p:sp>
        <p:nvSpPr>
          <p:cNvPr id="3" name="TextBox 2"/>
          <p:cNvSpPr txBox="1"/>
          <p:nvPr/>
        </p:nvSpPr>
        <p:spPr>
          <a:xfrm>
            <a:off x="1524000" y="1521424"/>
            <a:ext cx="9817290" cy="4832092"/>
          </a:xfrm>
          <a:prstGeom prst="rect">
            <a:avLst/>
          </a:prstGeom>
          <a:noFill/>
        </p:spPr>
        <p:txBody>
          <a:bodyPr wrap="square" rtlCol="1">
            <a:spAutoFit/>
          </a:bodyPr>
          <a:lstStyle/>
          <a:p>
            <a:pPr marL="457200" indent="-457200" algn="just">
              <a:buFont typeface="+mj-lt"/>
              <a:buAutoNum type="arabicPeriod" startAt="3"/>
            </a:pPr>
            <a:r>
              <a:rPr lang="en-US" sz="2800" b="1" dirty="0">
                <a:solidFill>
                  <a:srgbClr val="002060"/>
                </a:solidFill>
                <a:latin typeface="Bell MT" panose="02020503060305020303" pitchFamily="18" charset="0"/>
              </a:rPr>
              <a:t>Place a pile of local tourist leaflets on the table and explain that students, in groups of four, can plan a day out tomorrow.</a:t>
            </a:r>
          </a:p>
          <a:p>
            <a:pPr lvl="0" algn="just"/>
            <a:endParaRPr lang="en-US" sz="2800" b="1" dirty="0">
              <a:solidFill>
                <a:srgbClr val="002060"/>
              </a:solidFill>
              <a:latin typeface="Bell MT" panose="02020503060305020303" pitchFamily="18" charset="0"/>
            </a:endParaRPr>
          </a:p>
          <a:p>
            <a:pPr lvl="0" algn="just"/>
            <a:r>
              <a:rPr lang="en-US" sz="2800" dirty="0">
                <a:solidFill>
                  <a:srgbClr val="002060"/>
                </a:solidFill>
                <a:latin typeface="Bell MT" panose="02020503060305020303" pitchFamily="18" charset="0"/>
              </a:rPr>
              <a:t>although it perhaps appears a little strange initially, is in fact a very interesting reading activity. The students will be using the leaflets for precisely the purpose for which they were written, and will be reading them in order to obtain a whole range of appropriate ideas and information: seeing what's available, checking opening times, prices, etc. As a bonus, there will be a lot of speaking as well as reading</a:t>
            </a:r>
            <a:r>
              <a:rPr lang="en-US" sz="2800" dirty="0" smtClean="0">
                <a:solidFill>
                  <a:srgbClr val="002060"/>
                </a:solidFill>
                <a:latin typeface="Bell MT" panose="02020503060305020303" pitchFamily="18" charset="0"/>
              </a:rPr>
              <a:t>.</a:t>
            </a:r>
            <a:endParaRPr lang="en-US" sz="2800" dirty="0">
              <a:solidFill>
                <a:srgbClr val="002060"/>
              </a:solidFill>
              <a:latin typeface="Bell MT" panose="02020503060305020303" pitchFamily="18" charset="0"/>
            </a:endParaRPr>
          </a:p>
        </p:txBody>
      </p:sp>
      <p:sp>
        <p:nvSpPr>
          <p:cNvPr id="4" name="Date Placeholder 3"/>
          <p:cNvSpPr>
            <a:spLocks noGrp="1"/>
          </p:cNvSpPr>
          <p:nvPr>
            <p:ph type="dt" sz="half" idx="10"/>
          </p:nvPr>
        </p:nvSpPr>
        <p:spPr/>
        <p:txBody>
          <a:bodyPr vert="horz" lIns="91440" tIns="45720" rIns="91440" bIns="45720" rtlCol="0" anchor="ctr"/>
          <a:lstStyle/>
          <a:p>
            <a:fld id="{6F46CEA2-ADCC-4BB0-83D7-C45171D91228}"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13</a:t>
            </a:fld>
            <a:endParaRPr lang="en-US" sz="1200" b="1" dirty="0">
              <a:solidFill>
                <a:srgbClr val="002060"/>
              </a:solidFill>
            </a:endParaRPr>
          </a:p>
        </p:txBody>
      </p:sp>
    </p:spTree>
    <p:extLst>
      <p:ext uri="{BB962C8B-B14F-4D97-AF65-F5344CB8AC3E}">
        <p14:creationId xmlns:p14="http://schemas.microsoft.com/office/powerpoint/2010/main" val="1876817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1472" y="405716"/>
            <a:ext cx="6896534" cy="701731"/>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Discussion</a:t>
            </a:r>
            <a:endParaRPr kumimoji="1" lang="ar-SA"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endParaRPr>
          </a:p>
        </p:txBody>
      </p:sp>
      <p:sp>
        <p:nvSpPr>
          <p:cNvPr id="3" name="TextBox 2"/>
          <p:cNvSpPr txBox="1"/>
          <p:nvPr/>
        </p:nvSpPr>
        <p:spPr>
          <a:xfrm>
            <a:off x="1551295" y="1321066"/>
            <a:ext cx="9940119" cy="4893647"/>
          </a:xfrm>
          <a:prstGeom prst="rect">
            <a:avLst/>
          </a:prstGeom>
          <a:noFill/>
        </p:spPr>
        <p:txBody>
          <a:bodyPr wrap="square" rtlCol="1">
            <a:spAutoFit/>
          </a:bodyPr>
          <a:lstStyle/>
          <a:p>
            <a:pPr marL="457200" indent="-457200" algn="just">
              <a:buFont typeface="+mj-lt"/>
              <a:buAutoNum type="arabicPeriod" startAt="4"/>
            </a:pPr>
            <a:r>
              <a:rPr lang="en-US" sz="2600" b="1" dirty="0">
                <a:solidFill>
                  <a:srgbClr val="002060"/>
                </a:solidFill>
                <a:latin typeface="Bell MT" panose="02020503060305020303" pitchFamily="18" charset="0"/>
              </a:rPr>
              <a:t>Students read a short extract from a novel and answer five multiple-choice comprehension questions about fine points of detail.</a:t>
            </a:r>
          </a:p>
          <a:p>
            <a:pPr lvl="0" algn="just"/>
            <a:endParaRPr lang="en-US" sz="2600" b="1" dirty="0">
              <a:solidFill>
                <a:srgbClr val="002060"/>
              </a:solidFill>
              <a:latin typeface="Bell MT" panose="02020503060305020303" pitchFamily="18" charset="0"/>
            </a:endParaRPr>
          </a:p>
          <a:p>
            <a:pPr lvl="0" algn="just"/>
            <a:r>
              <a:rPr lang="en-US" sz="2600" dirty="0" smtClean="0">
                <a:solidFill>
                  <a:srgbClr val="002060"/>
                </a:solidFill>
                <a:latin typeface="Bell MT" panose="02020503060305020303" pitchFamily="18" charset="0"/>
              </a:rPr>
              <a:t>It describes </a:t>
            </a:r>
            <a:r>
              <a:rPr lang="en-US" sz="2600" dirty="0">
                <a:solidFill>
                  <a:srgbClr val="002060"/>
                </a:solidFill>
                <a:latin typeface="Bell MT" panose="02020503060305020303" pitchFamily="18" charset="0"/>
              </a:rPr>
              <a:t>an exercise commonly found in exams. It is clearly useful as a demanding way of testing comprehension, and is useful for studying the fine shades of meaning a writer conveys.  It is, however, important to ensure that this kind of activity is not the only reading work done, partly because it seems to be confirming to students that this is the normal (or only) way to read a novel. Students also need to be shown approaches to a novel that allow them to read fluently, at speed, without worrying about catching every nuance.</a:t>
            </a:r>
          </a:p>
        </p:txBody>
      </p:sp>
      <p:sp>
        <p:nvSpPr>
          <p:cNvPr id="4" name="Date Placeholder 3"/>
          <p:cNvSpPr>
            <a:spLocks noGrp="1"/>
          </p:cNvSpPr>
          <p:nvPr>
            <p:ph type="dt" sz="half" idx="10"/>
          </p:nvPr>
        </p:nvSpPr>
        <p:spPr/>
        <p:txBody>
          <a:bodyPr vert="horz" lIns="91440" tIns="45720" rIns="91440" bIns="45720" rtlCol="0" anchor="ctr"/>
          <a:lstStyle/>
          <a:p>
            <a:fld id="{BA859097-D32E-40B1-BAA8-45DACD5DDFA2}"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14</a:t>
            </a:fld>
            <a:endParaRPr lang="en-US" sz="1200" b="1" dirty="0">
              <a:solidFill>
                <a:srgbClr val="002060"/>
              </a:solidFill>
            </a:endParaRPr>
          </a:p>
        </p:txBody>
      </p:sp>
    </p:spTree>
    <p:extLst>
      <p:ext uri="{BB962C8B-B14F-4D97-AF65-F5344CB8AC3E}">
        <p14:creationId xmlns:p14="http://schemas.microsoft.com/office/powerpoint/2010/main" val="1378992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19626" y="102085"/>
            <a:ext cx="9594376" cy="590931"/>
          </a:xfrm>
          <a:prstGeom prst="rect">
            <a:avLst/>
          </a:prstGeom>
          <a:noFill/>
        </p:spPr>
        <p:txBody>
          <a:bodyPr vert="horz" wrap="square" lIns="91440" tIns="45720" rIns="91440" bIns="45720" rtlCol="1" anchor="b">
            <a:spAutoFit/>
            <a:scene3d>
              <a:camera prst="orthographicFront"/>
              <a:lightRig rig="threePt" dir="t"/>
            </a:scene3d>
            <a:sp3d extrusionH="57150">
              <a:bevelT w="69850" h="69850" prst="divot"/>
            </a:sp3d>
          </a:bodyPr>
          <a:lstStyle>
            <a:lvl1pPr algn="ctr">
              <a:lnSpc>
                <a:spcPct val="90000"/>
              </a:lnSpc>
              <a:spcBef>
                <a:spcPct val="0"/>
              </a:spcBef>
              <a:buNone/>
              <a:defRPr kumimoji="1" sz="4400" b="1" u="sng">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cs typeface="Arial" panose="020B0604020202020204" pitchFamily="34" charset="0"/>
              </a:defRPr>
            </a:lvl1pPr>
          </a:lstStyle>
          <a:p>
            <a:r>
              <a:rPr lang="en-US" sz="3600" dirty="0"/>
              <a:t>Possible route map for a reading lesson</a:t>
            </a:r>
            <a:endParaRPr lang="ar-SA" sz="3600" dirty="0"/>
          </a:p>
        </p:txBody>
      </p:sp>
      <p:graphicFrame>
        <p:nvGraphicFramePr>
          <p:cNvPr id="4" name="Table 3"/>
          <p:cNvGraphicFramePr>
            <a:graphicFrameLocks noGrp="1"/>
          </p:cNvGraphicFramePr>
          <p:nvPr>
            <p:extLst>
              <p:ext uri="{D42A27DB-BD31-4B8C-83A1-F6EECF244321}">
                <p14:modId xmlns:p14="http://schemas.microsoft.com/office/powerpoint/2010/main" val="1500647304"/>
              </p:ext>
            </p:extLst>
          </p:nvPr>
        </p:nvGraphicFramePr>
        <p:xfrm>
          <a:off x="1337482" y="771278"/>
          <a:ext cx="10372296" cy="5671173"/>
        </p:xfrm>
        <a:graphic>
          <a:graphicData uri="http://schemas.openxmlformats.org/drawingml/2006/table">
            <a:tbl>
              <a:tblPr firstRow="1" firstCol="1" bandRow="1">
                <a:tableStyleId>{F5AB1C69-6EDB-4FF4-983F-18BD219EF322}</a:tableStyleId>
              </a:tblPr>
              <a:tblGrid>
                <a:gridCol w="586852">
                  <a:extLst>
                    <a:ext uri="{9D8B030D-6E8A-4147-A177-3AD203B41FA5}">
                      <a16:colId xmlns:a16="http://schemas.microsoft.com/office/drawing/2014/main" xmlns="" val="3244452181"/>
                    </a:ext>
                  </a:extLst>
                </a:gridCol>
                <a:gridCol w="313899">
                  <a:extLst>
                    <a:ext uri="{9D8B030D-6E8A-4147-A177-3AD203B41FA5}">
                      <a16:colId xmlns:a16="http://schemas.microsoft.com/office/drawing/2014/main" xmlns="" val="1800124528"/>
                    </a:ext>
                  </a:extLst>
                </a:gridCol>
                <a:gridCol w="9471545">
                  <a:extLst>
                    <a:ext uri="{9D8B030D-6E8A-4147-A177-3AD203B41FA5}">
                      <a16:colId xmlns:a16="http://schemas.microsoft.com/office/drawing/2014/main" xmlns="" val="2842399432"/>
                    </a:ext>
                  </a:extLst>
                </a:gridCol>
              </a:tblGrid>
              <a:tr h="825510">
                <a:tc rowSpan="2">
                  <a:txBody>
                    <a:bodyPr/>
                    <a:lstStyle/>
                    <a:p>
                      <a:pPr algn="ctr">
                        <a:spcAft>
                          <a:spcPts val="0"/>
                        </a:spcAft>
                      </a:pPr>
                      <a:r>
                        <a:rPr lang="en-US" sz="1600" b="1" dirty="0">
                          <a:solidFill>
                            <a:srgbClr val="002060"/>
                          </a:solidFill>
                          <a:effectLst/>
                          <a:latin typeface="Bell MT" panose="02020503060305020303" pitchFamily="18" charset="0"/>
                        </a:rPr>
                        <a:t> </a:t>
                      </a:r>
                      <a:endParaRPr lang="en-US" sz="1400" b="1" dirty="0">
                        <a:solidFill>
                          <a:srgbClr val="002060"/>
                        </a:solidFill>
                        <a:effectLst/>
                        <a:latin typeface="Bell MT" panose="02020503060305020303" pitchFamily="18" charset="0"/>
                      </a:endParaRPr>
                    </a:p>
                    <a:p>
                      <a:pPr algn="ctr">
                        <a:spcAft>
                          <a:spcPts val="0"/>
                        </a:spcAft>
                      </a:pPr>
                      <a:r>
                        <a:rPr lang="en-US" sz="1600" b="1" dirty="0">
                          <a:solidFill>
                            <a:srgbClr val="002060"/>
                          </a:solidFill>
                          <a:effectLst/>
                          <a:latin typeface="Bell MT" panose="02020503060305020303" pitchFamily="18" charset="0"/>
                        </a:rPr>
                        <a:t> </a:t>
                      </a:r>
                      <a:endParaRPr lang="en-US" sz="1400" b="1" dirty="0">
                        <a:solidFill>
                          <a:srgbClr val="002060"/>
                        </a:solidFill>
                        <a:effectLst/>
                        <a:latin typeface="Bell MT" panose="02020503060305020303" pitchFamily="18" charset="0"/>
                      </a:endParaRPr>
                    </a:p>
                    <a:p>
                      <a:pPr algn="ctr">
                        <a:spcAft>
                          <a:spcPts val="0"/>
                        </a:spcAft>
                      </a:pPr>
                      <a:r>
                        <a:rPr lang="en-US" sz="1600" b="1" dirty="0">
                          <a:solidFill>
                            <a:srgbClr val="002060"/>
                          </a:solidFill>
                          <a:effectLst/>
                          <a:latin typeface="Bell MT" panose="02020503060305020303" pitchFamily="18" charset="0"/>
                        </a:rPr>
                        <a:t> Pre-text</a:t>
                      </a:r>
                      <a:endParaRPr lang="en-US" sz="1400" b="1" dirty="0">
                        <a:solidFill>
                          <a:srgbClr val="002060"/>
                        </a:solidFill>
                        <a:effectLst/>
                        <a:latin typeface="Bell MT" panose="02020503060305020303" pitchFamily="18" charset="0"/>
                        <a:ea typeface="Times New Roman" panose="02020603050405020304" pitchFamily="18" charset="0"/>
                        <a:cs typeface="Arial" panose="020B0604020202020204" pitchFamily="34" charset="0"/>
                      </a:endParaRPr>
                    </a:p>
                  </a:txBody>
                  <a:tcPr marL="26462" marR="2646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800" b="1" dirty="0" smtClean="0">
                          <a:solidFill>
                            <a:srgbClr val="002060"/>
                          </a:solidFill>
                          <a:effectLst/>
                          <a:latin typeface="Bell MT" panose="02020503060305020303" pitchFamily="18" charset="0"/>
                        </a:rPr>
                        <a:t>1</a:t>
                      </a:r>
                      <a:endParaRPr lang="en-US" sz="1600" b="1" dirty="0">
                        <a:solidFill>
                          <a:srgbClr val="002060"/>
                        </a:solidFill>
                        <a:effectLst/>
                        <a:latin typeface="Bell MT" panose="02020503060305020303" pitchFamily="18" charset="0"/>
                        <a:ea typeface="Times New Roman" panose="02020603050405020304" pitchFamily="18" charset="0"/>
                        <a:cs typeface="Arial" panose="020B0604020202020204" pitchFamily="34" charset="0"/>
                      </a:endParaRPr>
                    </a:p>
                  </a:txBody>
                  <a:tcPr marL="26462" marR="2646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rtl="0">
                        <a:spcAft>
                          <a:spcPts val="0"/>
                        </a:spcAft>
                      </a:pPr>
                      <a:r>
                        <a:rPr lang="en-US" sz="1800" b="1" dirty="0">
                          <a:solidFill>
                            <a:srgbClr val="002060"/>
                          </a:solidFill>
                          <a:effectLst/>
                          <a:latin typeface="Bell MT" panose="02020503060305020303" pitchFamily="18" charset="0"/>
                          <a:cs typeface="+mj-cs"/>
                        </a:rPr>
                        <a:t>Introduc</a:t>
                      </a:r>
                      <a:r>
                        <a:rPr lang="en-US" sz="1800" b="1" spc="-5" dirty="0">
                          <a:solidFill>
                            <a:srgbClr val="002060"/>
                          </a:solidFill>
                          <a:effectLst/>
                          <a:latin typeface="Bell MT" panose="02020503060305020303" pitchFamily="18" charset="0"/>
                          <a:cs typeface="+mj-cs"/>
                        </a:rPr>
                        <a:t>t</a:t>
                      </a:r>
                      <a:r>
                        <a:rPr lang="en-US" sz="1800" b="1" dirty="0">
                          <a:solidFill>
                            <a:srgbClr val="002060"/>
                          </a:solidFill>
                          <a:effectLst/>
                          <a:latin typeface="Bell MT" panose="02020503060305020303" pitchFamily="18" charset="0"/>
                          <a:cs typeface="+mj-cs"/>
                        </a:rPr>
                        <a:t>ion and</a:t>
                      </a:r>
                      <a:r>
                        <a:rPr lang="en-US" sz="1800" b="1" spc="75"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lead-in,</a:t>
                      </a:r>
                      <a:r>
                        <a:rPr lang="en-US" sz="1800" b="1" spc="15"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e.g. get</a:t>
                      </a:r>
                      <a:r>
                        <a:rPr lang="en-US" sz="1800" b="1" spc="130"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the</a:t>
                      </a:r>
                      <a:r>
                        <a:rPr lang="en-US" sz="1800" b="1" spc="180"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learners interested in</a:t>
                      </a:r>
                      <a:r>
                        <a:rPr lang="en-US" sz="1800" b="1" spc="10"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the topic, initial</a:t>
                      </a:r>
                      <a:r>
                        <a:rPr lang="en-US" sz="1800" b="1" spc="90"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discussion of</a:t>
                      </a:r>
                      <a:r>
                        <a:rPr lang="en-US" sz="1800" b="1" spc="105"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key</a:t>
                      </a:r>
                      <a:r>
                        <a:rPr lang="en-US" sz="1800" b="1" spc="-20"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themes, make</a:t>
                      </a:r>
                      <a:r>
                        <a:rPr lang="en-US" sz="1800" b="1" spc="190"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an</a:t>
                      </a:r>
                      <a:r>
                        <a:rPr lang="en-US" sz="1800" b="1" spc="45"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explicit link between</a:t>
                      </a:r>
                      <a:r>
                        <a:rPr lang="en-US" sz="1800" b="1" spc="190"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the</a:t>
                      </a:r>
                      <a:r>
                        <a:rPr lang="en-US" sz="1800" b="1" spc="130"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topic</a:t>
                      </a:r>
                      <a:r>
                        <a:rPr lang="en-US" sz="1800" b="1" spc="250"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of</a:t>
                      </a:r>
                      <a:r>
                        <a:rPr lang="en-US" sz="1800" b="1" spc="55"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the</a:t>
                      </a:r>
                      <a:r>
                        <a:rPr lang="en-US" sz="1800" b="1" spc="130"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text</a:t>
                      </a:r>
                      <a:r>
                        <a:rPr lang="en-US" sz="1800" b="1" spc="220"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and</a:t>
                      </a:r>
                      <a:r>
                        <a:rPr lang="en-US" sz="1800" b="1" spc="75"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students' own</a:t>
                      </a:r>
                      <a:r>
                        <a:rPr lang="en-US" sz="1800" b="1" spc="70"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lives</a:t>
                      </a:r>
                      <a:r>
                        <a:rPr lang="en-US" sz="1800" b="1" spc="150"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and experiences, focus</a:t>
                      </a:r>
                      <a:r>
                        <a:rPr lang="en-US" sz="1800" b="1" spc="190"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on</a:t>
                      </a:r>
                      <a:r>
                        <a:rPr lang="en-US" sz="1800" b="1" spc="95"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important language</a:t>
                      </a:r>
                      <a:r>
                        <a:rPr lang="en-US" sz="1800" b="1" spc="130"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that</a:t>
                      </a:r>
                      <a:r>
                        <a:rPr lang="en-US" sz="1800" b="1" spc="220"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will</a:t>
                      </a:r>
                      <a:r>
                        <a:rPr lang="en-US" sz="1800" b="1" spc="85"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come</a:t>
                      </a:r>
                      <a:r>
                        <a:rPr lang="en-US" sz="1800" b="1" spc="145"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in the</a:t>
                      </a:r>
                      <a:r>
                        <a:rPr lang="en-US" sz="1800" b="1" spc="130" dirty="0">
                          <a:solidFill>
                            <a:srgbClr val="002060"/>
                          </a:solidFill>
                          <a:effectLst/>
                          <a:latin typeface="Bell MT" panose="02020503060305020303" pitchFamily="18" charset="0"/>
                          <a:cs typeface="+mj-cs"/>
                        </a:rPr>
                        <a:t> </a:t>
                      </a:r>
                      <a:r>
                        <a:rPr lang="en-US" sz="1800" b="1" dirty="0">
                          <a:solidFill>
                            <a:srgbClr val="002060"/>
                          </a:solidFill>
                          <a:effectLst/>
                          <a:latin typeface="Bell MT" panose="02020503060305020303" pitchFamily="18" charset="0"/>
                          <a:cs typeface="+mj-cs"/>
                        </a:rPr>
                        <a:t>text</a:t>
                      </a:r>
                      <a:endParaRPr lang="en-US" sz="1600" b="1" dirty="0">
                        <a:solidFill>
                          <a:srgbClr val="002060"/>
                        </a:solidFill>
                        <a:effectLst/>
                        <a:latin typeface="Bell MT" panose="02020503060305020303" pitchFamily="18" charset="0"/>
                        <a:ea typeface="Times New Roman" panose="02020603050405020304" pitchFamily="18" charset="0"/>
                        <a:cs typeface="+mj-cs"/>
                      </a:endParaRPr>
                    </a:p>
                  </a:txBody>
                  <a:tcPr marL="26462" marR="2646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290741394"/>
                  </a:ext>
                </a:extLst>
              </a:tr>
              <a:tr h="584478">
                <a:tc vMerge="1">
                  <a:txBody>
                    <a:bodyPr/>
                    <a:lstStyle/>
                    <a:p>
                      <a:pPr rtl="1"/>
                      <a:endParaRPr lang="ar-SA"/>
                    </a:p>
                  </a:txBody>
                  <a:tcPr/>
                </a:tc>
                <a:tc>
                  <a:txBody>
                    <a:bodyPr/>
                    <a:lstStyle/>
                    <a:p>
                      <a:pPr algn="ctr">
                        <a:spcAft>
                          <a:spcPts val="0"/>
                        </a:spcAft>
                      </a:pPr>
                      <a:r>
                        <a:rPr lang="en-US" sz="1800" b="1" dirty="0">
                          <a:solidFill>
                            <a:srgbClr val="002060"/>
                          </a:solidFill>
                          <a:effectLst/>
                          <a:latin typeface="Bell MT" panose="02020503060305020303" pitchFamily="18" charset="0"/>
                        </a:rPr>
                        <a:t> </a:t>
                      </a:r>
                      <a:r>
                        <a:rPr lang="en-US" sz="1800" b="1" dirty="0" smtClean="0">
                          <a:solidFill>
                            <a:srgbClr val="002060"/>
                          </a:solidFill>
                          <a:effectLst/>
                          <a:latin typeface="Bell MT" panose="02020503060305020303" pitchFamily="18" charset="0"/>
                        </a:rPr>
                        <a:t>2</a:t>
                      </a:r>
                      <a:endParaRPr lang="en-US" sz="1600" b="1" dirty="0">
                        <a:solidFill>
                          <a:srgbClr val="002060"/>
                        </a:solidFill>
                        <a:effectLst/>
                        <a:latin typeface="Bell MT" panose="02020503060305020303" pitchFamily="18" charset="0"/>
                        <a:ea typeface="Times New Roman" panose="02020603050405020304" pitchFamily="18" charset="0"/>
                        <a:cs typeface="Arial" panose="020B0604020202020204" pitchFamily="34" charset="0"/>
                      </a:endParaRPr>
                    </a:p>
                  </a:txBody>
                  <a:tcPr marL="26462" marR="2646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rtl="0">
                        <a:spcAft>
                          <a:spcPts val="0"/>
                        </a:spcAft>
                      </a:pPr>
                      <a:r>
                        <a:rPr lang="en-US" sz="1800" b="1" dirty="0">
                          <a:solidFill>
                            <a:srgbClr val="002060"/>
                          </a:solidFill>
                          <a:effectLst/>
                          <a:latin typeface="Bell MT" panose="02020503060305020303" pitchFamily="18" charset="0"/>
                          <a:cs typeface="+mj-cs"/>
                        </a:rPr>
                        <a:t>First task (pre-reading), e.g. predict from some extracted information (illustration, key words, headlines), read questions about the text, students compose their own questions</a:t>
                      </a:r>
                      <a:endParaRPr lang="en-US" sz="1600" b="1" dirty="0">
                        <a:solidFill>
                          <a:srgbClr val="002060"/>
                        </a:solidFill>
                        <a:effectLst/>
                        <a:latin typeface="Bell MT" panose="02020503060305020303" pitchFamily="18" charset="0"/>
                        <a:ea typeface="Times New Roman" panose="02020603050405020304" pitchFamily="18" charset="0"/>
                        <a:cs typeface="+mj-cs"/>
                      </a:endParaRPr>
                    </a:p>
                  </a:txBody>
                  <a:tcPr marL="26462" marR="2646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28796875"/>
                  </a:ext>
                </a:extLst>
              </a:tr>
              <a:tr h="561934">
                <a:tc rowSpan="5">
                  <a:txBody>
                    <a:bodyPr/>
                    <a:lstStyle/>
                    <a:p>
                      <a:pPr algn="ctr">
                        <a:spcAft>
                          <a:spcPts val="0"/>
                        </a:spcAft>
                      </a:pPr>
                      <a:r>
                        <a:rPr lang="en-US" sz="1600" b="1" dirty="0">
                          <a:solidFill>
                            <a:srgbClr val="002060"/>
                          </a:solidFill>
                          <a:effectLst/>
                          <a:latin typeface="Bell MT" panose="02020503060305020303" pitchFamily="18" charset="0"/>
                        </a:rPr>
                        <a:t> </a:t>
                      </a:r>
                      <a:endParaRPr lang="en-US" sz="1400" b="1" dirty="0">
                        <a:solidFill>
                          <a:srgbClr val="002060"/>
                        </a:solidFill>
                        <a:effectLst/>
                        <a:latin typeface="Bell MT" panose="02020503060305020303" pitchFamily="18" charset="0"/>
                      </a:endParaRPr>
                    </a:p>
                    <a:p>
                      <a:pPr algn="ctr">
                        <a:spcAft>
                          <a:spcPts val="0"/>
                        </a:spcAft>
                      </a:pPr>
                      <a:r>
                        <a:rPr lang="en-US" sz="1600" b="1" dirty="0">
                          <a:solidFill>
                            <a:srgbClr val="002060"/>
                          </a:solidFill>
                          <a:effectLst/>
                          <a:latin typeface="Bell MT" panose="02020503060305020303" pitchFamily="18" charset="0"/>
                        </a:rPr>
                        <a:t> </a:t>
                      </a:r>
                      <a:endParaRPr lang="en-US" sz="1400" b="1" dirty="0">
                        <a:solidFill>
                          <a:srgbClr val="002060"/>
                        </a:solidFill>
                        <a:effectLst/>
                        <a:latin typeface="Bell MT" panose="02020503060305020303" pitchFamily="18" charset="0"/>
                      </a:endParaRPr>
                    </a:p>
                    <a:p>
                      <a:pPr algn="ctr">
                        <a:spcAft>
                          <a:spcPts val="0"/>
                        </a:spcAft>
                      </a:pPr>
                      <a:r>
                        <a:rPr lang="en-US" sz="1600" b="1" dirty="0">
                          <a:solidFill>
                            <a:srgbClr val="002060"/>
                          </a:solidFill>
                          <a:effectLst/>
                          <a:latin typeface="Bell MT" panose="02020503060305020303" pitchFamily="18" charset="0"/>
                        </a:rPr>
                        <a:t> </a:t>
                      </a:r>
                      <a:endParaRPr lang="en-US" sz="1400" b="1" dirty="0">
                        <a:solidFill>
                          <a:srgbClr val="002060"/>
                        </a:solidFill>
                        <a:effectLst/>
                        <a:latin typeface="Bell MT" panose="02020503060305020303" pitchFamily="18" charset="0"/>
                      </a:endParaRPr>
                    </a:p>
                    <a:p>
                      <a:pPr algn="ctr">
                        <a:spcAft>
                          <a:spcPts val="0"/>
                        </a:spcAft>
                      </a:pPr>
                      <a:r>
                        <a:rPr lang="en-US" sz="1600" b="1" dirty="0">
                          <a:solidFill>
                            <a:srgbClr val="002060"/>
                          </a:solidFill>
                          <a:effectLst/>
                          <a:latin typeface="Bell MT" panose="02020503060305020303" pitchFamily="18" charset="0"/>
                        </a:rPr>
                        <a:t> </a:t>
                      </a:r>
                      <a:endParaRPr lang="en-US" sz="1400" b="1" dirty="0">
                        <a:solidFill>
                          <a:srgbClr val="002060"/>
                        </a:solidFill>
                        <a:effectLst/>
                        <a:latin typeface="Bell MT" panose="02020503060305020303" pitchFamily="18" charset="0"/>
                      </a:endParaRPr>
                    </a:p>
                    <a:p>
                      <a:pPr algn="ctr">
                        <a:spcAft>
                          <a:spcPts val="0"/>
                        </a:spcAft>
                      </a:pPr>
                      <a:r>
                        <a:rPr lang="en-US" sz="1600" b="1" dirty="0">
                          <a:solidFill>
                            <a:srgbClr val="002060"/>
                          </a:solidFill>
                          <a:effectLst/>
                          <a:latin typeface="Bell MT" panose="02020503060305020303" pitchFamily="18" charset="0"/>
                        </a:rPr>
                        <a:t> </a:t>
                      </a:r>
                      <a:endParaRPr lang="en-US" sz="1400" b="1" dirty="0">
                        <a:solidFill>
                          <a:srgbClr val="002060"/>
                        </a:solidFill>
                        <a:effectLst/>
                        <a:latin typeface="Bell MT" panose="02020503060305020303" pitchFamily="18" charset="0"/>
                      </a:endParaRPr>
                    </a:p>
                    <a:p>
                      <a:pPr algn="ctr">
                        <a:spcAft>
                          <a:spcPts val="0"/>
                        </a:spcAft>
                      </a:pPr>
                      <a:r>
                        <a:rPr lang="en-US" sz="1600" b="1" dirty="0">
                          <a:solidFill>
                            <a:srgbClr val="002060"/>
                          </a:solidFill>
                          <a:effectLst/>
                          <a:latin typeface="Bell MT" panose="02020503060305020303" pitchFamily="18" charset="0"/>
                        </a:rPr>
                        <a:t> </a:t>
                      </a:r>
                      <a:endParaRPr lang="en-US" sz="1400" b="1" dirty="0">
                        <a:solidFill>
                          <a:srgbClr val="002060"/>
                        </a:solidFill>
                        <a:effectLst/>
                        <a:latin typeface="Bell MT" panose="02020503060305020303" pitchFamily="18" charset="0"/>
                      </a:endParaRPr>
                    </a:p>
                    <a:p>
                      <a:pPr algn="ctr">
                        <a:spcAft>
                          <a:spcPts val="0"/>
                        </a:spcAft>
                      </a:pPr>
                      <a:r>
                        <a:rPr lang="en-US" sz="1600" b="1" dirty="0">
                          <a:solidFill>
                            <a:srgbClr val="002060"/>
                          </a:solidFill>
                          <a:effectLst/>
                          <a:latin typeface="Bell MT" panose="02020503060305020303" pitchFamily="18" charset="0"/>
                        </a:rPr>
                        <a:t>Text</a:t>
                      </a:r>
                      <a:endParaRPr lang="en-US" sz="1400" b="1" dirty="0">
                        <a:solidFill>
                          <a:srgbClr val="002060"/>
                        </a:solidFill>
                        <a:effectLst/>
                        <a:latin typeface="Bell MT" panose="02020503060305020303" pitchFamily="18" charset="0"/>
                        <a:ea typeface="Times New Roman" panose="02020603050405020304" pitchFamily="18" charset="0"/>
                        <a:cs typeface="Arial" panose="020B0604020202020204" pitchFamily="34" charset="0"/>
                      </a:endParaRPr>
                    </a:p>
                  </a:txBody>
                  <a:tcPr marL="26462" marR="2646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800" b="1" dirty="0" smtClean="0">
                          <a:solidFill>
                            <a:srgbClr val="002060"/>
                          </a:solidFill>
                          <a:effectLst/>
                          <a:latin typeface="Bell MT" panose="02020503060305020303" pitchFamily="18" charset="0"/>
                        </a:rPr>
                        <a:t>3</a:t>
                      </a:r>
                      <a:endParaRPr lang="en-US" sz="1600" b="1" dirty="0">
                        <a:solidFill>
                          <a:srgbClr val="002060"/>
                        </a:solidFill>
                        <a:effectLst/>
                        <a:latin typeface="Bell MT" panose="02020503060305020303" pitchFamily="18" charset="0"/>
                        <a:ea typeface="Times New Roman" panose="02020603050405020304" pitchFamily="18" charset="0"/>
                        <a:cs typeface="Arial" panose="020B0604020202020204" pitchFamily="34" charset="0"/>
                      </a:endParaRPr>
                    </a:p>
                  </a:txBody>
                  <a:tcPr marL="26462" marR="2646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rtl="0">
                        <a:spcAft>
                          <a:spcPts val="0"/>
                        </a:spcAft>
                      </a:pPr>
                      <a:r>
                        <a:rPr lang="en-US" sz="1800" b="1" dirty="0">
                          <a:solidFill>
                            <a:srgbClr val="002060"/>
                          </a:solidFill>
                          <a:effectLst/>
                          <a:latin typeface="Bell MT" panose="02020503060305020303" pitchFamily="18" charset="0"/>
                          <a:cs typeface="+mj-cs"/>
                        </a:rPr>
                        <a:t>Tasks to focus on fast reading for gist (skimming), </a:t>
                      </a:r>
                      <a:r>
                        <a:rPr lang="en-US" sz="1800" b="1" dirty="0" err="1">
                          <a:solidFill>
                            <a:srgbClr val="002060"/>
                          </a:solidFill>
                          <a:effectLst/>
                          <a:latin typeface="Bell MT" panose="02020503060305020303" pitchFamily="18" charset="0"/>
                          <a:cs typeface="+mj-cs"/>
                        </a:rPr>
                        <a:t>eg</a:t>
                      </a:r>
                      <a:r>
                        <a:rPr lang="en-US" sz="1800" b="1" dirty="0">
                          <a:solidFill>
                            <a:srgbClr val="002060"/>
                          </a:solidFill>
                          <a:effectLst/>
                          <a:latin typeface="Bell MT" panose="02020503060305020303" pitchFamily="18" charset="0"/>
                          <a:cs typeface="+mj-cs"/>
                        </a:rPr>
                        <a:t> check text against predictions made beforehand, guess the title from a choice of three options, put events (or illustrations) in the correct order</a:t>
                      </a:r>
                      <a:endParaRPr lang="en-US" sz="1600" b="1" dirty="0">
                        <a:solidFill>
                          <a:srgbClr val="002060"/>
                        </a:solidFill>
                        <a:effectLst/>
                        <a:latin typeface="Bell MT" panose="02020503060305020303" pitchFamily="18" charset="0"/>
                        <a:ea typeface="Times New Roman" panose="02020603050405020304" pitchFamily="18" charset="0"/>
                        <a:cs typeface="+mj-cs"/>
                      </a:endParaRPr>
                    </a:p>
                  </a:txBody>
                  <a:tcPr marL="26462" marR="2646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788505005"/>
                  </a:ext>
                </a:extLst>
              </a:tr>
              <a:tr h="292239">
                <a:tc vMerge="1">
                  <a:txBody>
                    <a:bodyPr/>
                    <a:lstStyle/>
                    <a:p>
                      <a:pPr rtl="1"/>
                      <a:endParaRPr lang="ar-SA"/>
                    </a:p>
                  </a:txBody>
                  <a:tcPr/>
                </a:tc>
                <a:tc>
                  <a:txBody>
                    <a:bodyPr/>
                    <a:lstStyle/>
                    <a:p>
                      <a:pPr algn="ctr">
                        <a:spcAft>
                          <a:spcPts val="0"/>
                        </a:spcAft>
                      </a:pPr>
                      <a:r>
                        <a:rPr lang="en-US" sz="1800" b="1" dirty="0">
                          <a:solidFill>
                            <a:srgbClr val="002060"/>
                          </a:solidFill>
                          <a:effectLst/>
                          <a:latin typeface="Bell MT" panose="02020503060305020303" pitchFamily="18" charset="0"/>
                        </a:rPr>
                        <a:t>4</a:t>
                      </a:r>
                      <a:endParaRPr lang="en-US" sz="1600" b="1" dirty="0">
                        <a:solidFill>
                          <a:srgbClr val="002060"/>
                        </a:solidFill>
                        <a:effectLst/>
                        <a:latin typeface="Bell MT" panose="02020503060305020303" pitchFamily="18" charset="0"/>
                        <a:ea typeface="Times New Roman" panose="02020603050405020304" pitchFamily="18" charset="0"/>
                        <a:cs typeface="Arial" panose="020B0604020202020204" pitchFamily="34" charset="0"/>
                      </a:endParaRPr>
                    </a:p>
                  </a:txBody>
                  <a:tcPr marL="26462" marR="2646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rtl="0">
                        <a:spcAft>
                          <a:spcPts val="0"/>
                        </a:spcAft>
                      </a:pPr>
                      <a:r>
                        <a:rPr lang="en-US" sz="1800" b="1" dirty="0">
                          <a:solidFill>
                            <a:srgbClr val="002060"/>
                          </a:solidFill>
                          <a:effectLst/>
                          <a:latin typeface="Bell MT" panose="02020503060305020303" pitchFamily="18" charset="0"/>
                          <a:cs typeface="+mj-cs"/>
                        </a:rPr>
                        <a:t>Tasks to focus on fast reading to locate specific information (scanning)</a:t>
                      </a:r>
                      <a:endParaRPr lang="en-US" sz="1600" b="1" dirty="0">
                        <a:solidFill>
                          <a:srgbClr val="002060"/>
                        </a:solidFill>
                        <a:effectLst/>
                        <a:latin typeface="Bell MT" panose="02020503060305020303" pitchFamily="18" charset="0"/>
                        <a:ea typeface="Times New Roman" panose="02020603050405020304" pitchFamily="18" charset="0"/>
                        <a:cs typeface="+mj-cs"/>
                      </a:endParaRPr>
                    </a:p>
                  </a:txBody>
                  <a:tcPr marL="26462" marR="2646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324855352"/>
                  </a:ext>
                </a:extLst>
              </a:tr>
              <a:tr h="879750">
                <a:tc vMerge="1">
                  <a:txBody>
                    <a:bodyPr/>
                    <a:lstStyle/>
                    <a:p>
                      <a:pPr rtl="1"/>
                      <a:endParaRPr lang="ar-SA"/>
                    </a:p>
                  </a:txBody>
                  <a:tcPr/>
                </a:tc>
                <a:tc>
                  <a:txBody>
                    <a:bodyPr/>
                    <a:lstStyle/>
                    <a:p>
                      <a:pPr algn="ctr">
                        <a:spcAft>
                          <a:spcPts val="0"/>
                        </a:spcAft>
                      </a:pPr>
                      <a:r>
                        <a:rPr lang="en-US" sz="1800" b="1" dirty="0" smtClean="0">
                          <a:solidFill>
                            <a:srgbClr val="002060"/>
                          </a:solidFill>
                          <a:effectLst/>
                          <a:latin typeface="Bell MT" panose="02020503060305020303" pitchFamily="18" charset="0"/>
                        </a:rPr>
                        <a:t>5</a:t>
                      </a:r>
                      <a:endParaRPr lang="en-US" sz="1600" b="1" dirty="0">
                        <a:solidFill>
                          <a:srgbClr val="002060"/>
                        </a:solidFill>
                        <a:effectLst/>
                        <a:latin typeface="Bell MT" panose="02020503060305020303" pitchFamily="18" charset="0"/>
                        <a:ea typeface="Times New Roman" panose="02020603050405020304" pitchFamily="18" charset="0"/>
                        <a:cs typeface="Arial" panose="020B0604020202020204" pitchFamily="34" charset="0"/>
                      </a:endParaRPr>
                    </a:p>
                  </a:txBody>
                  <a:tcPr marL="26462" marR="2646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rtl="0">
                        <a:spcAft>
                          <a:spcPts val="0"/>
                        </a:spcAft>
                      </a:pPr>
                      <a:r>
                        <a:rPr lang="en-US" sz="1800" b="1" dirty="0">
                          <a:solidFill>
                            <a:srgbClr val="002060"/>
                          </a:solidFill>
                          <a:effectLst/>
                          <a:latin typeface="Bell MT" panose="02020503060305020303" pitchFamily="18" charset="0"/>
                          <a:cs typeface="+mj-cs"/>
                        </a:rPr>
                        <a:t>Tasks to focus on meaning (general points), </a:t>
                      </a:r>
                      <a:r>
                        <a:rPr lang="en-US" sz="1800" b="1" dirty="0" smtClean="0">
                          <a:solidFill>
                            <a:srgbClr val="002060"/>
                          </a:solidFill>
                          <a:effectLst/>
                          <a:latin typeface="Bell MT" panose="02020503060305020303" pitchFamily="18" charset="0"/>
                          <a:cs typeface="+mj-cs"/>
                        </a:rPr>
                        <a:t>e.g. </a:t>
                      </a:r>
                      <a:r>
                        <a:rPr lang="en-US" sz="1800" b="1" dirty="0">
                          <a:solidFill>
                            <a:srgbClr val="002060"/>
                          </a:solidFill>
                          <a:effectLst/>
                          <a:latin typeface="Bell MT" panose="02020503060305020303" pitchFamily="18" charset="0"/>
                          <a:cs typeface="+mj-cs"/>
                        </a:rPr>
                        <a:t>answer questions about meaning, make use of information   in the text to do something (make a sketch, fill out a form, find out which picture is being described, </a:t>
                      </a:r>
                      <a:r>
                        <a:rPr lang="en-US" sz="1800" b="1" dirty="0" smtClean="0">
                          <a:solidFill>
                            <a:srgbClr val="002060"/>
                          </a:solidFill>
                          <a:effectLst/>
                          <a:latin typeface="Bell MT" panose="02020503060305020303" pitchFamily="18" charset="0"/>
                          <a:cs typeface="+mj-cs"/>
                        </a:rPr>
                        <a:t>etc.), </a:t>
                      </a:r>
                      <a:r>
                        <a:rPr lang="en-US" sz="1800" b="1" dirty="0">
                          <a:solidFill>
                            <a:srgbClr val="002060"/>
                          </a:solidFill>
                          <a:effectLst/>
                          <a:latin typeface="Bell MT" panose="02020503060305020303" pitchFamily="18" charset="0"/>
                          <a:cs typeface="+mj-cs"/>
                        </a:rPr>
                        <a:t>discuss issues, </a:t>
                      </a:r>
                      <a:r>
                        <a:rPr lang="en-US" sz="1800" b="1" dirty="0" err="1">
                          <a:solidFill>
                            <a:srgbClr val="002060"/>
                          </a:solidFill>
                          <a:effectLst/>
                          <a:latin typeface="Bell MT" panose="02020503060305020303" pitchFamily="18" charset="0"/>
                          <a:cs typeface="+mj-cs"/>
                        </a:rPr>
                        <a:t>summarise</a:t>
                      </a:r>
                      <a:r>
                        <a:rPr lang="en-US" sz="1800" b="1" dirty="0">
                          <a:solidFill>
                            <a:srgbClr val="002060"/>
                          </a:solidFill>
                          <a:effectLst/>
                          <a:latin typeface="Bell MT" panose="02020503060305020303" pitchFamily="18" charset="0"/>
                          <a:cs typeface="+mj-cs"/>
                        </a:rPr>
                        <a:t> arguments, compare viewpoints</a:t>
                      </a:r>
                      <a:endParaRPr lang="en-US" sz="1600" b="1" dirty="0">
                        <a:solidFill>
                          <a:srgbClr val="002060"/>
                        </a:solidFill>
                        <a:effectLst/>
                        <a:latin typeface="Bell MT" panose="02020503060305020303" pitchFamily="18" charset="0"/>
                        <a:ea typeface="Times New Roman" panose="02020603050405020304" pitchFamily="18" charset="0"/>
                        <a:cs typeface="+mj-cs"/>
                      </a:endParaRPr>
                    </a:p>
                  </a:txBody>
                  <a:tcPr marL="26462" marR="2646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772134229"/>
                  </a:ext>
                </a:extLst>
              </a:tr>
              <a:tr h="511419">
                <a:tc vMerge="1">
                  <a:txBody>
                    <a:bodyPr/>
                    <a:lstStyle/>
                    <a:p>
                      <a:pPr rtl="1"/>
                      <a:endParaRPr lang="ar-SA"/>
                    </a:p>
                  </a:txBody>
                  <a:tcPr/>
                </a:tc>
                <a:tc>
                  <a:txBody>
                    <a:bodyPr/>
                    <a:lstStyle/>
                    <a:p>
                      <a:pPr algn="ctr">
                        <a:spcAft>
                          <a:spcPts val="0"/>
                        </a:spcAft>
                      </a:pPr>
                      <a:r>
                        <a:rPr lang="en-US" sz="1800" b="1" dirty="0">
                          <a:solidFill>
                            <a:srgbClr val="002060"/>
                          </a:solidFill>
                          <a:effectLst/>
                          <a:latin typeface="Bell MT" panose="02020503060305020303" pitchFamily="18" charset="0"/>
                        </a:rPr>
                        <a:t>6</a:t>
                      </a:r>
                      <a:endParaRPr lang="en-US" sz="1600" b="1" dirty="0">
                        <a:solidFill>
                          <a:srgbClr val="002060"/>
                        </a:solidFill>
                        <a:effectLst/>
                        <a:latin typeface="Bell MT" panose="02020503060305020303" pitchFamily="18" charset="0"/>
                        <a:ea typeface="Times New Roman" panose="02020603050405020304" pitchFamily="18" charset="0"/>
                        <a:cs typeface="Arial" panose="020B0604020202020204" pitchFamily="34" charset="0"/>
                      </a:endParaRPr>
                    </a:p>
                  </a:txBody>
                  <a:tcPr marL="26462" marR="2646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rtl="0">
                        <a:spcAft>
                          <a:spcPts val="0"/>
                        </a:spcAft>
                      </a:pPr>
                      <a:r>
                        <a:rPr lang="en-US" sz="1800" b="1" dirty="0">
                          <a:solidFill>
                            <a:srgbClr val="002060"/>
                          </a:solidFill>
                          <a:effectLst/>
                          <a:latin typeface="Bell MT" panose="02020503060305020303" pitchFamily="18" charset="0"/>
                          <a:cs typeface="+mj-cs"/>
                        </a:rPr>
                        <a:t>Tasks to focus on meaning (finer points of detail, more intensive comprehensive   understanding)</a:t>
                      </a:r>
                      <a:endParaRPr lang="en-US" sz="1600" b="1" dirty="0">
                        <a:solidFill>
                          <a:srgbClr val="002060"/>
                        </a:solidFill>
                        <a:effectLst/>
                        <a:latin typeface="Bell MT" panose="02020503060305020303" pitchFamily="18" charset="0"/>
                        <a:ea typeface="Times New Roman" panose="02020603050405020304" pitchFamily="18" charset="0"/>
                        <a:cs typeface="+mj-cs"/>
                      </a:endParaRPr>
                    </a:p>
                  </a:txBody>
                  <a:tcPr marL="26462" marR="2646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706360738"/>
                  </a:ext>
                </a:extLst>
              </a:tr>
              <a:tr h="584478">
                <a:tc vMerge="1">
                  <a:txBody>
                    <a:bodyPr/>
                    <a:lstStyle/>
                    <a:p>
                      <a:pPr rtl="1"/>
                      <a:endParaRPr lang="ar-SA"/>
                    </a:p>
                  </a:txBody>
                  <a:tcPr/>
                </a:tc>
                <a:tc>
                  <a:txBody>
                    <a:bodyPr/>
                    <a:lstStyle/>
                    <a:p>
                      <a:pPr algn="ctr">
                        <a:spcAft>
                          <a:spcPts val="0"/>
                        </a:spcAft>
                      </a:pPr>
                      <a:r>
                        <a:rPr lang="en-US" sz="1800" b="1" dirty="0" smtClean="0">
                          <a:solidFill>
                            <a:srgbClr val="002060"/>
                          </a:solidFill>
                          <a:effectLst/>
                          <a:latin typeface="Bell MT" panose="02020503060305020303" pitchFamily="18" charset="0"/>
                        </a:rPr>
                        <a:t>7</a:t>
                      </a:r>
                      <a:endParaRPr lang="en-US" sz="1600" b="1" dirty="0">
                        <a:solidFill>
                          <a:srgbClr val="002060"/>
                        </a:solidFill>
                        <a:effectLst/>
                        <a:latin typeface="Bell MT" panose="02020503060305020303" pitchFamily="18" charset="0"/>
                        <a:ea typeface="Times New Roman" panose="02020603050405020304" pitchFamily="18" charset="0"/>
                        <a:cs typeface="Arial" panose="020B0604020202020204" pitchFamily="34" charset="0"/>
                      </a:endParaRPr>
                    </a:p>
                  </a:txBody>
                  <a:tcPr marL="26462" marR="2646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rtl="0">
                        <a:spcAft>
                          <a:spcPts val="0"/>
                        </a:spcAft>
                      </a:pPr>
                      <a:r>
                        <a:rPr lang="en-US" sz="1800" b="1" dirty="0">
                          <a:solidFill>
                            <a:srgbClr val="002060"/>
                          </a:solidFill>
                          <a:effectLst/>
                          <a:latin typeface="Bell MT" panose="02020503060305020303" pitchFamily="18" charset="0"/>
                          <a:cs typeface="+mj-cs"/>
                        </a:rPr>
                        <a:t>Tasks to focus on individual language items, </a:t>
                      </a:r>
                      <a:r>
                        <a:rPr lang="en-US" sz="1800" b="1" dirty="0" smtClean="0">
                          <a:solidFill>
                            <a:srgbClr val="002060"/>
                          </a:solidFill>
                          <a:effectLst/>
                          <a:latin typeface="Bell MT" panose="02020503060305020303" pitchFamily="18" charset="0"/>
                          <a:cs typeface="+mj-cs"/>
                        </a:rPr>
                        <a:t>e.g. </a:t>
                      </a:r>
                      <a:r>
                        <a:rPr lang="en-US" sz="1800" b="1" dirty="0">
                          <a:solidFill>
                            <a:srgbClr val="002060"/>
                          </a:solidFill>
                          <a:effectLst/>
                          <a:latin typeface="Bell MT" panose="02020503060305020303" pitchFamily="18" charset="0"/>
                          <a:cs typeface="+mj-cs"/>
                        </a:rPr>
                        <a:t>vocabulary or grammar exercises, use of dictionaries, work out meaning of words from context</a:t>
                      </a:r>
                      <a:endParaRPr lang="en-US" sz="1600" b="1" dirty="0">
                        <a:solidFill>
                          <a:srgbClr val="002060"/>
                        </a:solidFill>
                        <a:effectLst/>
                        <a:latin typeface="Bell MT" panose="02020503060305020303" pitchFamily="18" charset="0"/>
                        <a:ea typeface="Times New Roman" panose="02020603050405020304" pitchFamily="18" charset="0"/>
                        <a:cs typeface="+mj-cs"/>
                      </a:endParaRPr>
                    </a:p>
                  </a:txBody>
                  <a:tcPr marL="26462" marR="2646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436899022"/>
                  </a:ext>
                </a:extLst>
              </a:tr>
              <a:tr h="584478">
                <a:tc rowSpan="2">
                  <a:txBody>
                    <a:bodyPr/>
                    <a:lstStyle/>
                    <a:p>
                      <a:pPr algn="ctr">
                        <a:spcAft>
                          <a:spcPts val="0"/>
                        </a:spcAft>
                      </a:pPr>
                      <a:r>
                        <a:rPr lang="en-US" sz="1600" b="1" dirty="0">
                          <a:solidFill>
                            <a:srgbClr val="002060"/>
                          </a:solidFill>
                          <a:effectLst/>
                          <a:latin typeface="Bell MT" panose="02020503060305020303" pitchFamily="18" charset="0"/>
                        </a:rPr>
                        <a:t>  </a:t>
                      </a:r>
                      <a:endParaRPr lang="en-US" sz="1400" b="1" dirty="0">
                        <a:solidFill>
                          <a:srgbClr val="002060"/>
                        </a:solidFill>
                        <a:effectLst/>
                        <a:latin typeface="Bell MT" panose="02020503060305020303" pitchFamily="18" charset="0"/>
                      </a:endParaRPr>
                    </a:p>
                    <a:p>
                      <a:pPr algn="ctr">
                        <a:spcAft>
                          <a:spcPts val="0"/>
                        </a:spcAft>
                      </a:pPr>
                      <a:r>
                        <a:rPr lang="en-US" sz="1600" b="1" dirty="0">
                          <a:solidFill>
                            <a:srgbClr val="002060"/>
                          </a:solidFill>
                          <a:effectLst/>
                          <a:latin typeface="Bell MT" panose="02020503060305020303" pitchFamily="18" charset="0"/>
                        </a:rPr>
                        <a:t>Post-text</a:t>
                      </a:r>
                      <a:endParaRPr lang="en-US" sz="1400" b="1" dirty="0">
                        <a:solidFill>
                          <a:srgbClr val="002060"/>
                        </a:solidFill>
                        <a:effectLst/>
                        <a:latin typeface="Bell MT" panose="02020503060305020303" pitchFamily="18" charset="0"/>
                        <a:ea typeface="Times New Roman" panose="02020603050405020304" pitchFamily="18" charset="0"/>
                        <a:cs typeface="Arial" panose="020B0604020202020204" pitchFamily="34" charset="0"/>
                      </a:endParaRPr>
                    </a:p>
                  </a:txBody>
                  <a:tcPr marL="26462" marR="2646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800" b="1" dirty="0" smtClean="0">
                          <a:solidFill>
                            <a:srgbClr val="002060"/>
                          </a:solidFill>
                          <a:effectLst/>
                          <a:latin typeface="Bell MT" panose="02020503060305020303" pitchFamily="18" charset="0"/>
                        </a:rPr>
                        <a:t>8</a:t>
                      </a:r>
                      <a:endParaRPr lang="en-US" sz="1600" b="1" dirty="0">
                        <a:solidFill>
                          <a:srgbClr val="002060"/>
                        </a:solidFill>
                        <a:effectLst/>
                        <a:latin typeface="Bell MT" panose="02020503060305020303" pitchFamily="18" charset="0"/>
                        <a:ea typeface="Times New Roman" panose="02020603050405020304" pitchFamily="18" charset="0"/>
                        <a:cs typeface="Arial" panose="020B0604020202020204" pitchFamily="34" charset="0"/>
                      </a:endParaRPr>
                    </a:p>
                  </a:txBody>
                  <a:tcPr marL="26462" marR="2646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rtl="0">
                        <a:spcAft>
                          <a:spcPts val="0"/>
                        </a:spcAft>
                      </a:pPr>
                      <a:r>
                        <a:rPr lang="en-US" sz="1800" b="1" dirty="0">
                          <a:solidFill>
                            <a:srgbClr val="002060"/>
                          </a:solidFill>
                          <a:effectLst/>
                          <a:latin typeface="Bell MT" panose="02020503060305020303" pitchFamily="18" charset="0"/>
                          <a:cs typeface="+mj-cs"/>
                        </a:rPr>
                        <a:t>Follow-on task, </a:t>
                      </a:r>
                      <a:r>
                        <a:rPr lang="en-US" sz="1800" b="1" dirty="0" smtClean="0">
                          <a:solidFill>
                            <a:srgbClr val="002060"/>
                          </a:solidFill>
                          <a:effectLst/>
                          <a:latin typeface="Bell MT" panose="02020503060305020303" pitchFamily="18" charset="0"/>
                          <a:cs typeface="+mj-cs"/>
                        </a:rPr>
                        <a:t>e.g. </a:t>
                      </a:r>
                      <a:r>
                        <a:rPr lang="en-US" sz="1800" b="1" dirty="0">
                          <a:solidFill>
                            <a:srgbClr val="002060"/>
                          </a:solidFill>
                          <a:effectLst/>
                          <a:latin typeface="Bell MT" panose="02020503060305020303" pitchFamily="18" charset="0"/>
                          <a:cs typeface="+mj-cs"/>
                        </a:rPr>
                        <a:t>role play, debate, writing task </a:t>
                      </a:r>
                      <a:r>
                        <a:rPr lang="en-US" sz="1800" b="1" dirty="0" smtClean="0">
                          <a:solidFill>
                            <a:srgbClr val="002060"/>
                          </a:solidFill>
                          <a:effectLst/>
                          <a:latin typeface="Bell MT" panose="02020503060305020303" pitchFamily="18" charset="0"/>
                          <a:cs typeface="+mj-cs"/>
                        </a:rPr>
                        <a:t>(e.g. </a:t>
                      </a:r>
                      <a:r>
                        <a:rPr lang="en-US" sz="1800" b="1" dirty="0">
                          <a:solidFill>
                            <a:srgbClr val="002060"/>
                          </a:solidFill>
                          <a:effectLst/>
                          <a:latin typeface="Bell MT" panose="02020503060305020303" pitchFamily="18" charset="0"/>
                          <a:cs typeface="+mj-cs"/>
                        </a:rPr>
                        <a:t>write a letter in reply), </a:t>
                      </a:r>
                      <a:r>
                        <a:rPr lang="en-US" sz="1800" b="1" dirty="0" err="1">
                          <a:solidFill>
                            <a:srgbClr val="002060"/>
                          </a:solidFill>
                          <a:effectLst/>
                          <a:latin typeface="Bell MT" panose="02020503060305020303" pitchFamily="18" charset="0"/>
                          <a:cs typeface="+mj-cs"/>
                        </a:rPr>
                        <a:t>personalisation</a:t>
                      </a:r>
                      <a:r>
                        <a:rPr lang="en-US" sz="1800" b="1" dirty="0">
                          <a:solidFill>
                            <a:srgbClr val="002060"/>
                          </a:solidFill>
                          <a:effectLst/>
                          <a:latin typeface="Bell MT" panose="02020503060305020303" pitchFamily="18" charset="0"/>
                          <a:cs typeface="+mj-cs"/>
                        </a:rPr>
                        <a:t> </a:t>
                      </a:r>
                      <a:r>
                        <a:rPr lang="en-US" sz="1800" b="1" dirty="0" smtClean="0">
                          <a:solidFill>
                            <a:srgbClr val="002060"/>
                          </a:solidFill>
                          <a:effectLst/>
                          <a:latin typeface="Bell MT" panose="02020503060305020303" pitchFamily="18" charset="0"/>
                          <a:cs typeface="+mj-cs"/>
                        </a:rPr>
                        <a:t>(e.g. </a:t>
                      </a:r>
                      <a:r>
                        <a:rPr lang="en-US" sz="1800" b="1" dirty="0">
                          <a:solidFill>
                            <a:srgbClr val="002060"/>
                          </a:solidFill>
                          <a:effectLst/>
                          <a:latin typeface="Bell MT" panose="02020503060305020303" pitchFamily="18" charset="0"/>
                          <a:cs typeface="+mj-cs"/>
                        </a:rPr>
                        <a:t>'Have you ever had an experience like this one?')</a:t>
                      </a:r>
                      <a:endParaRPr lang="en-US" sz="1600" b="1" dirty="0">
                        <a:solidFill>
                          <a:srgbClr val="002060"/>
                        </a:solidFill>
                        <a:effectLst/>
                        <a:latin typeface="Bell MT" panose="02020503060305020303" pitchFamily="18" charset="0"/>
                        <a:ea typeface="Times New Roman" panose="02020603050405020304" pitchFamily="18" charset="0"/>
                        <a:cs typeface="+mj-cs"/>
                      </a:endParaRPr>
                    </a:p>
                  </a:txBody>
                  <a:tcPr marL="26462" marR="2646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387211351"/>
                  </a:ext>
                </a:extLst>
              </a:tr>
              <a:tr h="511419">
                <a:tc vMerge="1">
                  <a:txBody>
                    <a:bodyPr/>
                    <a:lstStyle/>
                    <a:p>
                      <a:pPr rtl="1"/>
                      <a:endParaRPr lang="ar-SA"/>
                    </a:p>
                  </a:txBody>
                  <a:tcPr/>
                </a:tc>
                <a:tc>
                  <a:txBody>
                    <a:bodyPr/>
                    <a:lstStyle/>
                    <a:p>
                      <a:pPr algn="ctr">
                        <a:spcAft>
                          <a:spcPts val="0"/>
                        </a:spcAft>
                      </a:pPr>
                      <a:r>
                        <a:rPr lang="en-US" sz="1800" b="1" dirty="0">
                          <a:solidFill>
                            <a:srgbClr val="002060"/>
                          </a:solidFill>
                          <a:effectLst/>
                          <a:latin typeface="Bell MT" panose="02020503060305020303" pitchFamily="18" charset="0"/>
                        </a:rPr>
                        <a:t>9</a:t>
                      </a:r>
                      <a:endParaRPr lang="en-US" sz="1600" b="1" dirty="0">
                        <a:solidFill>
                          <a:srgbClr val="002060"/>
                        </a:solidFill>
                        <a:effectLst/>
                        <a:latin typeface="Bell MT" panose="02020503060305020303" pitchFamily="18" charset="0"/>
                        <a:ea typeface="Times New Roman" panose="02020603050405020304" pitchFamily="18" charset="0"/>
                        <a:cs typeface="Arial" panose="020B0604020202020204" pitchFamily="34" charset="0"/>
                      </a:endParaRPr>
                    </a:p>
                  </a:txBody>
                  <a:tcPr marL="26462" marR="2646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rtl="0">
                        <a:spcAft>
                          <a:spcPts val="0"/>
                        </a:spcAft>
                      </a:pPr>
                      <a:r>
                        <a:rPr lang="en-US" sz="1800" b="1" dirty="0">
                          <a:solidFill>
                            <a:srgbClr val="002060"/>
                          </a:solidFill>
                          <a:effectLst/>
                          <a:latin typeface="Bell MT" panose="02020503060305020303" pitchFamily="18" charset="0"/>
                          <a:cs typeface="+mj-cs"/>
                        </a:rPr>
                        <a:t>Closing, </a:t>
                      </a:r>
                      <a:r>
                        <a:rPr lang="en-US" sz="1800" b="1" dirty="0" smtClean="0">
                          <a:solidFill>
                            <a:srgbClr val="002060"/>
                          </a:solidFill>
                          <a:effectLst/>
                          <a:latin typeface="Bell MT" panose="02020503060305020303" pitchFamily="18" charset="0"/>
                          <a:cs typeface="+mj-cs"/>
                        </a:rPr>
                        <a:t>e.g. </a:t>
                      </a:r>
                      <a:r>
                        <a:rPr lang="en-US" sz="1800" b="1" dirty="0">
                          <a:solidFill>
                            <a:srgbClr val="002060"/>
                          </a:solidFill>
                          <a:effectLst/>
                          <a:latin typeface="Bell MT" panose="02020503060305020303" pitchFamily="18" charset="0"/>
                          <a:cs typeface="+mj-cs"/>
                        </a:rPr>
                        <a:t>draw the lesson to a conclusion, tie up loose ends, review what has been studied and what has been learned</a:t>
                      </a:r>
                      <a:endParaRPr lang="en-US" sz="1600" b="1" dirty="0">
                        <a:solidFill>
                          <a:srgbClr val="002060"/>
                        </a:solidFill>
                        <a:effectLst/>
                        <a:latin typeface="Bell MT" panose="02020503060305020303" pitchFamily="18" charset="0"/>
                        <a:ea typeface="Times New Roman" panose="02020603050405020304" pitchFamily="18" charset="0"/>
                        <a:cs typeface="+mj-cs"/>
                      </a:endParaRPr>
                    </a:p>
                  </a:txBody>
                  <a:tcPr marL="26462" marR="2646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903825438"/>
                  </a:ext>
                </a:extLst>
              </a:tr>
            </a:tbl>
          </a:graphicData>
        </a:graphic>
      </p:graphicFrame>
      <p:sp>
        <p:nvSpPr>
          <p:cNvPr id="2" name="Date Placeholder 1"/>
          <p:cNvSpPr>
            <a:spLocks noGrp="1"/>
          </p:cNvSpPr>
          <p:nvPr>
            <p:ph type="dt" sz="half" idx="10"/>
          </p:nvPr>
        </p:nvSpPr>
        <p:spPr/>
        <p:txBody>
          <a:bodyPr vert="horz" lIns="91440" tIns="45720" rIns="91440" bIns="45720" rtlCol="0" anchor="ctr"/>
          <a:lstStyle/>
          <a:p>
            <a:fld id="{368ED0C7-E80C-4057-9255-6D9AC7C029BF}"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15</a:t>
            </a:fld>
            <a:endParaRPr lang="en-US" sz="1200" b="1" dirty="0">
              <a:solidFill>
                <a:srgbClr val="002060"/>
              </a:solidFill>
            </a:endParaRPr>
          </a:p>
        </p:txBody>
      </p:sp>
    </p:spTree>
    <p:extLst>
      <p:ext uri="{BB962C8B-B14F-4D97-AF65-F5344CB8AC3E}">
        <p14:creationId xmlns:p14="http://schemas.microsoft.com/office/powerpoint/2010/main" val="132789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8026" y="112639"/>
            <a:ext cx="9235390" cy="701731"/>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4000" b="1" u="sng" dirty="0" smtClean="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Steps</a:t>
            </a:r>
            <a:r>
              <a:rPr kumimoji="1" lang="en-US" sz="4400" b="1" u="sng" dirty="0" smtClean="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 of teaching reading</a:t>
            </a:r>
            <a:endParaRPr kumimoji="1" lang="ar-SA"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endParaRPr>
          </a:p>
        </p:txBody>
      </p:sp>
      <p:sp>
        <p:nvSpPr>
          <p:cNvPr id="3" name="TextBox 2"/>
          <p:cNvSpPr txBox="1"/>
          <p:nvPr/>
        </p:nvSpPr>
        <p:spPr>
          <a:xfrm>
            <a:off x="1551293" y="820523"/>
            <a:ext cx="9940119" cy="5693866"/>
          </a:xfrm>
          <a:prstGeom prst="rect">
            <a:avLst/>
          </a:prstGeom>
          <a:noFill/>
        </p:spPr>
        <p:txBody>
          <a:bodyPr wrap="square" rtlCol="1">
            <a:spAutoFit/>
          </a:bodyPr>
          <a:lstStyle/>
          <a:p>
            <a:pPr algn="just"/>
            <a:r>
              <a:rPr lang="en-US" sz="2600" b="1" dirty="0" smtClean="0">
                <a:solidFill>
                  <a:srgbClr val="002060"/>
                </a:solidFill>
                <a:latin typeface="Bell MT" panose="02020503060305020303" pitchFamily="18" charset="0"/>
              </a:rPr>
              <a:t>Step 1: Instructive period for teaching reading</a:t>
            </a:r>
          </a:p>
          <a:p>
            <a:pPr algn="just"/>
            <a:r>
              <a:rPr lang="en-US" sz="2600" dirty="0" smtClean="0">
                <a:solidFill>
                  <a:srgbClr val="002060"/>
                </a:solidFill>
                <a:latin typeface="Bell MT" panose="02020503060305020303" pitchFamily="18" charset="0"/>
              </a:rPr>
              <a:t>The first period of teaching reading should highlight the points that students have to </a:t>
            </a:r>
            <a:r>
              <a:rPr lang="en-US" sz="2600" dirty="0" err="1" smtClean="0">
                <a:solidFill>
                  <a:srgbClr val="002060"/>
                </a:solidFill>
                <a:latin typeface="Bell MT" panose="02020503060305020303" pitchFamily="18" charset="0"/>
              </a:rPr>
              <a:t>recognise</a:t>
            </a:r>
            <a:r>
              <a:rPr lang="en-US" sz="2600" dirty="0" smtClean="0">
                <a:solidFill>
                  <a:srgbClr val="002060"/>
                </a:solidFill>
                <a:latin typeface="Bell MT" panose="02020503060305020303" pitchFamily="18" charset="0"/>
              </a:rPr>
              <a:t> while reading a text such as the theme, the main idea, and the detailed information.</a:t>
            </a:r>
          </a:p>
          <a:p>
            <a:pPr lvl="0" algn="just"/>
            <a:r>
              <a:rPr lang="en-US" sz="2600" dirty="0" smtClean="0">
                <a:solidFill>
                  <a:srgbClr val="002060"/>
                </a:solidFill>
                <a:latin typeface="Bell MT" panose="02020503060305020303" pitchFamily="18" charset="0"/>
              </a:rPr>
              <a:t>First</a:t>
            </a:r>
            <a:r>
              <a:rPr lang="en-US" sz="2600" dirty="0">
                <a:solidFill>
                  <a:srgbClr val="002060"/>
                </a:solidFill>
                <a:latin typeface="Bell MT" panose="02020503060305020303" pitchFamily="18" charset="0"/>
              </a:rPr>
              <a:t>, teacher should explain the difference between theme and main idea, and then the role of the pieces of information</a:t>
            </a:r>
            <a:r>
              <a:rPr lang="en-US" sz="2600" dirty="0" smtClean="0">
                <a:solidFill>
                  <a:srgbClr val="002060"/>
                </a:solidFill>
                <a:latin typeface="Bell MT" panose="02020503060305020303" pitchFamily="18" charset="0"/>
              </a:rPr>
              <a:t>.</a:t>
            </a:r>
          </a:p>
          <a:p>
            <a:pPr algn="just"/>
            <a:r>
              <a:rPr lang="en-US" sz="2600" dirty="0" smtClean="0">
                <a:solidFill>
                  <a:srgbClr val="002060"/>
                </a:solidFill>
                <a:latin typeface="Bell MT" panose="02020503060305020303" pitchFamily="18" charset="0"/>
              </a:rPr>
              <a:t>Second, teacher should start working with students on how to pick out the three main points mentioned above from a passage suggested by the teacher.</a:t>
            </a:r>
          </a:p>
          <a:p>
            <a:pPr algn="just"/>
            <a:r>
              <a:rPr lang="en-US" sz="2600" dirty="0" smtClean="0">
                <a:solidFill>
                  <a:srgbClr val="002060"/>
                </a:solidFill>
                <a:latin typeface="Bell MT" panose="02020503060305020303" pitchFamily="18" charset="0"/>
              </a:rPr>
              <a:t>Finally, students work in groups on another text to locate pieces of information and mention the theme and the main idea of the text.</a:t>
            </a:r>
          </a:p>
          <a:p>
            <a:pPr algn="just"/>
            <a:r>
              <a:rPr lang="en-US" sz="2600" dirty="0" smtClean="0">
                <a:solidFill>
                  <a:srgbClr val="FF0000"/>
                </a:solidFill>
                <a:latin typeface="Bell MT" panose="02020503060305020303" pitchFamily="18" charset="0"/>
              </a:rPr>
              <a:t>Remark: The first lesson of teaching reading is very important for students as it clarifies what they need to learn about reading and it eases their job in doing some </a:t>
            </a:r>
            <a:r>
              <a:rPr lang="en-US" sz="2600" dirty="0" err="1" smtClean="0">
                <a:solidFill>
                  <a:srgbClr val="FF0000"/>
                </a:solidFill>
                <a:latin typeface="Bell MT" panose="02020503060305020303" pitchFamily="18" charset="0"/>
              </a:rPr>
              <a:t>tsks</a:t>
            </a:r>
            <a:r>
              <a:rPr lang="en-US" sz="2600" dirty="0" smtClean="0">
                <a:solidFill>
                  <a:srgbClr val="FF0000"/>
                </a:solidFill>
                <a:latin typeface="Bell MT" panose="02020503060305020303" pitchFamily="18" charset="0"/>
              </a:rPr>
              <a:t> in the future reading lessons. </a:t>
            </a:r>
            <a:endParaRPr lang="en-US" sz="2600" dirty="0">
              <a:solidFill>
                <a:srgbClr val="FF0000"/>
              </a:solidFill>
              <a:latin typeface="Bell MT" panose="02020503060305020303" pitchFamily="18" charset="0"/>
            </a:endParaRPr>
          </a:p>
        </p:txBody>
      </p:sp>
      <p:sp>
        <p:nvSpPr>
          <p:cNvPr id="4" name="Date Placeholder 3"/>
          <p:cNvSpPr>
            <a:spLocks noGrp="1"/>
          </p:cNvSpPr>
          <p:nvPr>
            <p:ph type="dt" sz="half" idx="10"/>
          </p:nvPr>
        </p:nvSpPr>
        <p:spPr/>
        <p:txBody>
          <a:bodyPr vert="horz" lIns="91440" tIns="45720" rIns="91440" bIns="45720" rtlCol="0" anchor="ctr"/>
          <a:lstStyle/>
          <a:p>
            <a:fld id="{BA859097-D32E-40B1-BAA8-45DACD5DDFA2}"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dirty="0">
                <a:solidFill>
                  <a:srgbClr val="C00000"/>
                </a:solidFill>
              </a:rPr>
              <a:t>Teaching Reading</a:t>
            </a: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16</a:t>
            </a:fld>
            <a:endParaRPr lang="en-US" sz="1200" b="1" dirty="0">
              <a:solidFill>
                <a:srgbClr val="002060"/>
              </a:solidFill>
            </a:endParaRPr>
          </a:p>
        </p:txBody>
      </p:sp>
    </p:spTree>
    <p:extLst>
      <p:ext uri="{BB962C8B-B14F-4D97-AF65-F5344CB8AC3E}">
        <p14:creationId xmlns:p14="http://schemas.microsoft.com/office/powerpoint/2010/main" val="4158528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0047" y="1371600"/>
            <a:ext cx="9759953" cy="3354765"/>
          </a:xfrm>
          <a:prstGeom prst="rect">
            <a:avLst/>
          </a:prstGeom>
        </p:spPr>
        <p:txBody>
          <a:bodyPr wrap="square">
            <a:spAutoFit/>
          </a:bodyPr>
          <a:lstStyle/>
          <a:p>
            <a:r>
              <a:rPr lang="en-US" sz="3200" b="1" dirty="0" smtClean="0">
                <a:solidFill>
                  <a:srgbClr val="FF0000"/>
                </a:solidFill>
                <a:latin typeface="Calibri Light"/>
              </a:rPr>
              <a:t>Start by showing the difference </a:t>
            </a:r>
            <a:r>
              <a:rPr lang="en-US" sz="3200" b="1" dirty="0">
                <a:solidFill>
                  <a:srgbClr val="FF0000"/>
                </a:solidFill>
                <a:latin typeface="Calibri Light"/>
              </a:rPr>
              <a:t>between theme and main idea</a:t>
            </a:r>
            <a:r>
              <a:rPr lang="en-US" sz="3200" b="1" dirty="0" smtClean="0">
                <a:solidFill>
                  <a:srgbClr val="FF0000"/>
                </a:solidFill>
                <a:latin typeface="Calibri Light"/>
              </a:rPr>
              <a:t>:</a:t>
            </a:r>
          </a:p>
          <a:p>
            <a:pPr rtl="1"/>
            <a:endParaRPr lang="en-US" sz="2400" b="1" dirty="0" smtClean="0">
              <a:solidFill>
                <a:prstClr val="black"/>
              </a:solidFill>
              <a:latin typeface="Times New Roman"/>
              <a:ea typeface="Times New Roman"/>
            </a:endParaRPr>
          </a:p>
          <a:p>
            <a:pPr rtl="1"/>
            <a:r>
              <a:rPr lang="en-US" sz="2400" b="1" dirty="0" smtClean="0">
                <a:solidFill>
                  <a:prstClr val="black"/>
                </a:solidFill>
                <a:latin typeface="Times New Roman"/>
                <a:ea typeface="Times New Roman"/>
              </a:rPr>
              <a:t>A </a:t>
            </a:r>
            <a:r>
              <a:rPr lang="en-US" sz="2400" b="1" dirty="0">
                <a:solidFill>
                  <a:prstClr val="black"/>
                </a:solidFill>
                <a:latin typeface="Times New Roman"/>
                <a:ea typeface="Times New Roman"/>
              </a:rPr>
              <a:t>main idea is the topic of a paragraph or a segment of text; a theme is a topic that is repeated throughout the full body of a work.</a:t>
            </a:r>
            <a:r>
              <a:rPr lang="en-US" sz="2400" dirty="0">
                <a:solidFill>
                  <a:prstClr val="black"/>
                </a:solidFill>
                <a:latin typeface="Times New Roman"/>
                <a:ea typeface="Times New Roman"/>
              </a:rPr>
              <a:t> A main idea is intended to summarize what a section of text is about. A theme is intended to provide a relevant source of reflection in relation to the text.</a:t>
            </a:r>
          </a:p>
          <a:p>
            <a:endParaRPr lang="en-US" sz="2800" cap="all" dirty="0" smtClean="0">
              <a:solidFill>
                <a:srgbClr val="EA068C"/>
              </a:solidFill>
              <a:latin typeface="Comic Sans MS"/>
              <a:ea typeface="Times New Roman"/>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5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17</a:t>
            </a:fld>
            <a:endParaRPr lang="en-US" sz="1200" b="1">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57735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vert="horz" lIns="91440" tIns="45720" rIns="91440" bIns="45720" rtlCol="0" anchor="ctr"/>
          <a:lstStyle/>
          <a:p>
            <a:fld id="{BA859097-D32E-40B1-BAA8-45DACD5DDFA2}"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18</a:t>
            </a:fld>
            <a:endParaRPr lang="en-US" sz="1200" b="1" dirty="0">
              <a:solidFill>
                <a:srgbClr val="002060"/>
              </a:solidFill>
            </a:endParaRPr>
          </a:p>
        </p:txBody>
      </p:sp>
      <p:sp>
        <p:nvSpPr>
          <p:cNvPr id="7" name="عنوان 1"/>
          <p:cNvSpPr txBox="1">
            <a:spLocks/>
          </p:cNvSpPr>
          <p:nvPr/>
        </p:nvSpPr>
        <p:spPr>
          <a:xfrm>
            <a:off x="1899137" y="274638"/>
            <a:ext cx="9401909" cy="1143000"/>
          </a:xfrm>
          <a:prstGeom prst="rect">
            <a:avLst/>
          </a:prstGeom>
        </p:spPr>
        <p:txBody>
          <a:bodyPr vert="horz" lIns="91440" tIns="45720" rIns="91440" bIns="45720" rtlCol="1"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rgbClr val="FF0000"/>
                </a:solidFill>
                <a:effectLst/>
                <a:uLnTx/>
                <a:uFillTx/>
                <a:latin typeface="Calibri"/>
                <a:ea typeface="+mj-ea"/>
              </a:rPr>
              <a:t>Tips to Prepare the Right Activities</a:t>
            </a:r>
            <a:br>
              <a:rPr kumimoji="0" lang="en-US" sz="3600" b="0" i="0" u="none" strike="noStrike" kern="1200" cap="none" spc="0" normalizeH="0" baseline="0" noProof="0" dirty="0" smtClean="0">
                <a:ln>
                  <a:noFill/>
                </a:ln>
                <a:solidFill>
                  <a:srgbClr val="FF0000"/>
                </a:solidFill>
                <a:effectLst/>
                <a:uLnTx/>
                <a:uFillTx/>
                <a:latin typeface="Calibri"/>
                <a:ea typeface="+mj-ea"/>
              </a:rPr>
            </a:br>
            <a:r>
              <a:rPr kumimoji="0" lang="en-US" sz="3600" b="0" i="0" u="none" strike="noStrike" kern="1200" cap="none" spc="0" normalizeH="0" baseline="0" noProof="0" dirty="0" smtClean="0">
                <a:ln>
                  <a:noFill/>
                </a:ln>
                <a:solidFill>
                  <a:srgbClr val="FF0000"/>
                </a:solidFill>
                <a:effectLst/>
                <a:uLnTx/>
                <a:uFillTx/>
                <a:latin typeface="Calibri"/>
                <a:ea typeface="+mj-ea"/>
              </a:rPr>
              <a:t>to Achieve the Expected Standards</a:t>
            </a:r>
            <a:endParaRPr kumimoji="0" lang="ar-KW" sz="3600" b="0" i="0" u="none" strike="noStrike" kern="1200" cap="none" spc="0" normalizeH="0" baseline="0" noProof="0" dirty="0">
              <a:ln>
                <a:noFill/>
              </a:ln>
              <a:solidFill>
                <a:srgbClr val="FF0000"/>
              </a:solidFill>
              <a:effectLst/>
              <a:uLnTx/>
              <a:uFillTx/>
              <a:latin typeface="Calibri"/>
              <a:ea typeface="+mj-ea"/>
              <a:cs typeface="Times New Roman"/>
            </a:endParaRPr>
          </a:p>
        </p:txBody>
      </p:sp>
      <p:sp>
        <p:nvSpPr>
          <p:cNvPr id="9" name="مستطيل 8"/>
          <p:cNvSpPr/>
          <p:nvPr/>
        </p:nvSpPr>
        <p:spPr>
          <a:xfrm>
            <a:off x="1406768" y="2190199"/>
            <a:ext cx="10386646" cy="3631763"/>
          </a:xfrm>
          <a:prstGeom prst="rect">
            <a:avLst/>
          </a:prstGeom>
        </p:spPr>
        <p:txBody>
          <a:bodyPr wrap="square">
            <a:spAutoFit/>
          </a:bodyPr>
          <a:lstStyle/>
          <a:p>
            <a:pPr lvl="0">
              <a:lnSpc>
                <a:spcPct val="115000"/>
              </a:lnSpc>
              <a:spcAft>
                <a:spcPts val="1200"/>
              </a:spcAft>
            </a:pPr>
            <a:r>
              <a:rPr lang="en-US" sz="2000" dirty="0">
                <a:solidFill>
                  <a:srgbClr val="222222"/>
                </a:solidFill>
                <a:latin typeface="Helvetica"/>
                <a:ea typeface="Times New Roman"/>
                <a:cs typeface="Arial"/>
              </a:rPr>
              <a:t>Teaching the main idea should be a process that spans a few weeks. Start simple by having students identify the main idea of a category. Choose categories with things like </a:t>
            </a:r>
            <a:r>
              <a:rPr lang="en-US" sz="2000" b="1" dirty="0">
                <a:solidFill>
                  <a:srgbClr val="E87C34"/>
                </a:solidFill>
                <a:latin typeface="Helvetica"/>
                <a:ea typeface="Times New Roman"/>
                <a:cs typeface="Arial"/>
                <a:hlinkClick r:id="rId2"/>
              </a:rPr>
              <a:t>vegetables</a:t>
            </a:r>
            <a:r>
              <a:rPr lang="en-US" sz="2000" dirty="0">
                <a:solidFill>
                  <a:srgbClr val="222222"/>
                </a:solidFill>
                <a:latin typeface="Helvetica"/>
                <a:ea typeface="Times New Roman"/>
                <a:cs typeface="Arial"/>
              </a:rPr>
              <a:t>, fruits, things you wear, automobiles. Then discuss the main idea of the category: For instance food you eat, clothing, things you drive. Once students have a firm grasp on this, then you can move on to categories with story elements. List all of the characters, setting, conflict, resolution, etc. Then you can move on to the actual main idea of a passage. Start with a nonfiction passage versus a story first, because it is the easiest for students to understand. Once they learn to identify the main idea of passage, then you can move on to a fiction story. Like I said earlier, it is a process that takes several weeks in order for students to truly grasp the concept.</a:t>
            </a:r>
            <a:endParaRPr lang="en-US" sz="2000" dirty="0">
              <a:solidFill>
                <a:prstClr val="black"/>
              </a:solidFill>
              <a:latin typeface="Calibri"/>
              <a:ea typeface="Calibri"/>
              <a:cs typeface="Arial"/>
            </a:endParaRPr>
          </a:p>
        </p:txBody>
      </p:sp>
    </p:spTree>
    <p:extLst>
      <p:ext uri="{BB962C8B-B14F-4D97-AF65-F5344CB8AC3E}">
        <p14:creationId xmlns:p14="http://schemas.microsoft.com/office/powerpoint/2010/main" val="4158528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5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19</a:t>
            </a:fld>
            <a:endParaRPr lang="en-US" sz="1200" b="1">
              <a:solidFill>
                <a:srgbClr val="000000"/>
              </a:solidFill>
              <a:latin typeface="Arial" panose="020B0604020202020204" pitchFamily="34" charset="0"/>
              <a:cs typeface="Arial" panose="020B0604020202020204" pitchFamily="34" charset="0"/>
            </a:endParaRPr>
          </a:p>
        </p:txBody>
      </p:sp>
      <p:sp>
        <p:nvSpPr>
          <p:cNvPr id="5" name="مستطيل 4"/>
          <p:cNvSpPr/>
          <p:nvPr/>
        </p:nvSpPr>
        <p:spPr>
          <a:xfrm>
            <a:off x="1664677" y="2887957"/>
            <a:ext cx="9624646" cy="2831544"/>
          </a:xfrm>
          <a:prstGeom prst="rect">
            <a:avLst/>
          </a:prstGeom>
        </p:spPr>
        <p:txBody>
          <a:bodyPr wrap="square">
            <a:spAutoFit/>
          </a:bodyPr>
          <a:lstStyle/>
          <a:p>
            <a:pPr lvl="0">
              <a:lnSpc>
                <a:spcPct val="115000"/>
              </a:lnSpc>
              <a:spcAft>
                <a:spcPts val="1200"/>
              </a:spcAft>
            </a:pPr>
            <a:r>
              <a:rPr lang="en-US" sz="2000" dirty="0">
                <a:solidFill>
                  <a:srgbClr val="222222"/>
                </a:solidFill>
                <a:latin typeface="Helvetica"/>
                <a:ea typeface="Times New Roman"/>
                <a:cs typeface="Arial"/>
              </a:rPr>
              <a:t>To help students find the main idea, post the following clues somewhere in your classroom where everyone can see it:</a:t>
            </a:r>
            <a:endParaRPr lang="en-US" sz="2000" dirty="0">
              <a:solidFill>
                <a:prstClr val="black"/>
              </a:solidFill>
              <a:latin typeface="Calibri"/>
              <a:ea typeface="Calibri"/>
              <a:cs typeface="Arial"/>
            </a:endParaRPr>
          </a:p>
          <a:p>
            <a:pPr lvl="0">
              <a:lnSpc>
                <a:spcPct val="115000"/>
              </a:lnSpc>
              <a:spcAft>
                <a:spcPts val="1200"/>
              </a:spcAft>
            </a:pPr>
            <a:r>
              <a:rPr lang="en-US" sz="2000" dirty="0">
                <a:solidFill>
                  <a:srgbClr val="222222"/>
                </a:solidFill>
                <a:latin typeface="Helvetica"/>
                <a:ea typeface="Times New Roman"/>
                <a:cs typeface="Arial"/>
              </a:rPr>
              <a:t>·       The main idea is the most important part of the story.</a:t>
            </a:r>
            <a:endParaRPr lang="en-US" sz="2000" dirty="0">
              <a:solidFill>
                <a:prstClr val="black"/>
              </a:solidFill>
              <a:latin typeface="Calibri"/>
              <a:ea typeface="Calibri"/>
              <a:cs typeface="Arial"/>
            </a:endParaRPr>
          </a:p>
          <a:p>
            <a:pPr lvl="0">
              <a:lnSpc>
                <a:spcPct val="115000"/>
              </a:lnSpc>
              <a:spcAft>
                <a:spcPts val="1200"/>
              </a:spcAft>
            </a:pPr>
            <a:r>
              <a:rPr lang="en-US" sz="2000" dirty="0">
                <a:solidFill>
                  <a:srgbClr val="222222"/>
                </a:solidFill>
                <a:latin typeface="Helvetica"/>
                <a:ea typeface="Times New Roman"/>
                <a:cs typeface="Arial"/>
              </a:rPr>
              <a:t>·       The main idea helps readers understand what the story is mainly about.</a:t>
            </a:r>
            <a:endParaRPr lang="en-US" sz="2000" dirty="0">
              <a:solidFill>
                <a:prstClr val="black"/>
              </a:solidFill>
              <a:latin typeface="Calibri"/>
              <a:ea typeface="Calibri"/>
              <a:cs typeface="Arial"/>
            </a:endParaRPr>
          </a:p>
          <a:p>
            <a:pPr lvl="0">
              <a:lnSpc>
                <a:spcPct val="115000"/>
              </a:lnSpc>
              <a:spcAft>
                <a:spcPts val="1200"/>
              </a:spcAft>
            </a:pPr>
            <a:r>
              <a:rPr lang="en-US" sz="2000" dirty="0">
                <a:solidFill>
                  <a:srgbClr val="222222"/>
                </a:solidFill>
                <a:latin typeface="Helvetica"/>
                <a:ea typeface="Times New Roman"/>
                <a:cs typeface="Arial"/>
              </a:rPr>
              <a:t>·       Look at the title and pictures.</a:t>
            </a:r>
            <a:endParaRPr lang="en-US" sz="2000" dirty="0">
              <a:solidFill>
                <a:prstClr val="black"/>
              </a:solidFill>
              <a:latin typeface="Calibri"/>
              <a:ea typeface="Calibri"/>
              <a:cs typeface="Arial"/>
            </a:endParaRPr>
          </a:p>
          <a:p>
            <a:pPr lvl="0">
              <a:lnSpc>
                <a:spcPct val="115000"/>
              </a:lnSpc>
              <a:spcAft>
                <a:spcPts val="1200"/>
              </a:spcAft>
            </a:pPr>
            <a:r>
              <a:rPr lang="en-US" sz="2000" dirty="0">
                <a:solidFill>
                  <a:srgbClr val="222222"/>
                </a:solidFill>
                <a:latin typeface="Helvetica"/>
                <a:ea typeface="Times New Roman"/>
                <a:cs typeface="Arial"/>
              </a:rPr>
              <a:t>·       The main idea may be stated in the first or last sentence.</a:t>
            </a:r>
            <a:endParaRPr lang="en-US" sz="2000" dirty="0">
              <a:solidFill>
                <a:prstClr val="black"/>
              </a:solidFill>
              <a:latin typeface="Calibri"/>
              <a:ea typeface="Calibri"/>
              <a:cs typeface="Arial"/>
            </a:endParaRPr>
          </a:p>
        </p:txBody>
      </p:sp>
    </p:spTree>
    <p:extLst>
      <p:ext uri="{BB962C8B-B14F-4D97-AF65-F5344CB8AC3E}">
        <p14:creationId xmlns:p14="http://schemas.microsoft.com/office/powerpoint/2010/main" val="561267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827590" y="332656"/>
            <a:ext cx="6949338"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spcBef>
                <a:spcPct val="0"/>
              </a:spcBef>
              <a:spcAft>
                <a:spcPct val="0"/>
              </a:spcAft>
            </a:pPr>
            <a:r>
              <a:rPr lang="en-US" sz="5400" b="1" spc="50" dirty="0">
                <a:ln w="11430"/>
                <a:solidFill>
                  <a:srgbClr val="FF0000"/>
                </a:solidFill>
                <a:effectLst>
                  <a:outerShdw blurRad="76200" dist="50800" dir="5400000" algn="tl" rotWithShape="0">
                    <a:srgbClr val="000000">
                      <a:alpha val="65000"/>
                    </a:srgbClr>
                  </a:outerShdw>
                </a:effectLst>
                <a:latin typeface="Arial" charset="0"/>
              </a:rPr>
              <a:t>Expected</a:t>
            </a:r>
            <a:r>
              <a:rPr lang="en-US" sz="5400" b="1" spc="50" dirty="0">
                <a:ln w="11430"/>
                <a:gradFill>
                  <a:gsLst>
                    <a:gs pos="25000">
                      <a:srgbClr val="B8D082">
                        <a:satMod val="155000"/>
                      </a:srgbClr>
                    </a:gs>
                    <a:gs pos="100000">
                      <a:srgbClr val="B8D082">
                        <a:shade val="45000"/>
                        <a:satMod val="165000"/>
                      </a:srgbClr>
                    </a:gs>
                  </a:gsLst>
                  <a:lin ang="5400000"/>
                </a:gradFill>
                <a:effectLst>
                  <a:outerShdw blurRad="76200" dist="50800" dir="5400000" algn="tl" rotWithShape="0">
                    <a:srgbClr val="000000">
                      <a:alpha val="65000"/>
                    </a:srgbClr>
                  </a:outerShdw>
                </a:effectLst>
                <a:latin typeface="Arial" charset="0"/>
              </a:rPr>
              <a:t> </a:t>
            </a:r>
            <a:r>
              <a:rPr lang="en-US" sz="5400" b="1" spc="50" dirty="0">
                <a:ln w="11430"/>
                <a:solidFill>
                  <a:srgbClr val="FF0000"/>
                </a:solidFill>
                <a:effectLst>
                  <a:outerShdw blurRad="76200" dist="50800" dir="5400000" algn="tl" rotWithShape="0">
                    <a:srgbClr val="000000">
                      <a:alpha val="65000"/>
                    </a:srgbClr>
                  </a:outerShdw>
                </a:effectLst>
                <a:latin typeface="Arial" charset="0"/>
              </a:rPr>
              <a:t>Outcomes</a:t>
            </a:r>
            <a:endParaRPr lang="ar-SA" sz="5400" b="1" spc="50" dirty="0">
              <a:ln w="11430"/>
              <a:solidFill>
                <a:srgbClr val="FF0000"/>
              </a:solidFill>
              <a:effectLst>
                <a:outerShdw blurRad="76200" dist="50800" dir="5400000" algn="tl" rotWithShape="0">
                  <a:srgbClr val="000000">
                    <a:alpha val="65000"/>
                  </a:srgbClr>
                </a:outerShdw>
              </a:effectLst>
              <a:latin typeface="Arial" charset="0"/>
            </a:endParaRPr>
          </a:p>
        </p:txBody>
      </p:sp>
      <p:sp>
        <p:nvSpPr>
          <p:cNvPr id="4" name="مستطيل 3"/>
          <p:cNvSpPr/>
          <p:nvPr/>
        </p:nvSpPr>
        <p:spPr>
          <a:xfrm>
            <a:off x="1559496" y="1340768"/>
            <a:ext cx="10009112" cy="4401205"/>
          </a:xfrm>
          <a:prstGeom prst="rect">
            <a:avLst/>
          </a:prstGeom>
        </p:spPr>
        <p:txBody>
          <a:bodyPr wrap="square">
            <a:spAutoFit/>
          </a:bodyPr>
          <a:lstStyle/>
          <a:p>
            <a:pPr algn="just" fontAlgn="base">
              <a:spcBef>
                <a:spcPct val="0"/>
              </a:spcBef>
              <a:spcAft>
                <a:spcPct val="0"/>
              </a:spcAft>
            </a:pPr>
            <a:r>
              <a:rPr lang="en-GB" sz="4000" u="sng" dirty="0">
                <a:ln w="0"/>
                <a:solidFill>
                  <a:srgbClr val="465562"/>
                </a:solidFill>
                <a:effectLst>
                  <a:outerShdw blurRad="38100" dist="19050" dir="2700000" algn="tl" rotWithShape="0">
                    <a:srgbClr val="465562">
                      <a:alpha val="40000"/>
                    </a:srgbClr>
                  </a:outerShdw>
                </a:effectLst>
                <a:latin typeface="Bell MT" panose="02020503060305020303" pitchFamily="18" charset="0"/>
                <a:ea typeface="Times New Roman" pitchFamily="18" charset="0"/>
                <a:cs typeface="Times New Roman" pitchFamily="18" charset="0"/>
              </a:rPr>
              <a:t>At the end of </a:t>
            </a:r>
            <a:r>
              <a:rPr lang="en-GB" sz="4000" u="sng" dirty="0" smtClean="0">
                <a:ln w="0"/>
                <a:solidFill>
                  <a:srgbClr val="465562"/>
                </a:solidFill>
                <a:effectLst>
                  <a:outerShdw blurRad="38100" dist="19050" dir="2700000" algn="tl" rotWithShape="0">
                    <a:srgbClr val="465562">
                      <a:alpha val="40000"/>
                    </a:srgbClr>
                  </a:outerShdw>
                </a:effectLst>
                <a:latin typeface="Bell MT" panose="02020503060305020303" pitchFamily="18" charset="0"/>
                <a:ea typeface="Times New Roman" pitchFamily="18" charset="0"/>
                <a:cs typeface="Times New Roman" pitchFamily="18" charset="0"/>
              </a:rPr>
              <a:t>these </a:t>
            </a:r>
            <a:r>
              <a:rPr lang="en-GB" sz="4000" u="sng" dirty="0">
                <a:ln w="0"/>
                <a:solidFill>
                  <a:srgbClr val="465562"/>
                </a:solidFill>
                <a:effectLst>
                  <a:outerShdw blurRad="38100" dist="19050" dir="2700000" algn="tl" rotWithShape="0">
                    <a:srgbClr val="465562">
                      <a:alpha val="40000"/>
                    </a:srgbClr>
                  </a:outerShdw>
                </a:effectLst>
                <a:latin typeface="Bell MT" panose="02020503060305020303" pitchFamily="18" charset="0"/>
                <a:ea typeface="Times New Roman" pitchFamily="18" charset="0"/>
                <a:cs typeface="Times New Roman" pitchFamily="18" charset="0"/>
              </a:rPr>
              <a:t>training sessions, participants should be able to</a:t>
            </a:r>
            <a:r>
              <a:rPr lang="en-GB" sz="4000" u="sng" dirty="0" smtClean="0">
                <a:ln w="0"/>
                <a:solidFill>
                  <a:srgbClr val="465562"/>
                </a:solidFill>
                <a:effectLst>
                  <a:outerShdw blurRad="38100" dist="19050" dir="2700000" algn="tl" rotWithShape="0">
                    <a:srgbClr val="465562">
                      <a:alpha val="40000"/>
                    </a:srgbClr>
                  </a:outerShdw>
                </a:effectLst>
                <a:latin typeface="Bell MT" panose="02020503060305020303" pitchFamily="18" charset="0"/>
                <a:ea typeface="Times New Roman" pitchFamily="18" charset="0"/>
                <a:cs typeface="Times New Roman" pitchFamily="18" charset="0"/>
              </a:rPr>
              <a:t>:</a:t>
            </a:r>
            <a:r>
              <a:rPr lang="en-US" sz="4000" dirty="0" smtClean="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rPr>
              <a:t> </a:t>
            </a:r>
            <a:endParaRPr lang="en-US" sz="4000" dirty="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endParaRPr>
          </a:p>
          <a:p>
            <a:pPr algn="just" eaLnBrk="0" fontAlgn="base" hangingPunct="0">
              <a:spcBef>
                <a:spcPct val="0"/>
              </a:spcBef>
              <a:spcAft>
                <a:spcPct val="0"/>
              </a:spcAft>
              <a:buClr>
                <a:srgbClr val="B8D082">
                  <a:lumMod val="50000"/>
                </a:srgbClr>
              </a:buClr>
              <a:buFontTx/>
              <a:buChar char="•"/>
            </a:pPr>
            <a:r>
              <a:rPr lang="en-US" sz="4000" dirty="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rPr>
              <a:t> </a:t>
            </a:r>
            <a:r>
              <a:rPr lang="en-US" sz="4000" dirty="0" err="1" smtClean="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rPr>
              <a:t>Recognise</a:t>
            </a:r>
            <a:r>
              <a:rPr lang="en-US" sz="4000" dirty="0" smtClean="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rPr>
              <a:t> the process of teaching reading.</a:t>
            </a:r>
            <a:endParaRPr lang="en-US" sz="4000" dirty="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endParaRPr>
          </a:p>
          <a:p>
            <a:pPr algn="just" eaLnBrk="0" fontAlgn="base" hangingPunct="0">
              <a:spcBef>
                <a:spcPct val="0"/>
              </a:spcBef>
              <a:spcAft>
                <a:spcPct val="0"/>
              </a:spcAft>
              <a:buClr>
                <a:srgbClr val="B8D082">
                  <a:lumMod val="50000"/>
                </a:srgbClr>
              </a:buClr>
              <a:buFontTx/>
              <a:buChar char="•"/>
            </a:pPr>
            <a:r>
              <a:rPr lang="en-US" sz="4000" dirty="0" smtClean="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rPr>
              <a:t> Discover some useful techniques when   teaching reading.</a:t>
            </a:r>
          </a:p>
          <a:p>
            <a:pPr algn="just" eaLnBrk="0" fontAlgn="base" hangingPunct="0">
              <a:spcBef>
                <a:spcPct val="0"/>
              </a:spcBef>
              <a:spcAft>
                <a:spcPct val="0"/>
              </a:spcAft>
              <a:buClr>
                <a:srgbClr val="B8D082">
                  <a:lumMod val="50000"/>
                </a:srgbClr>
              </a:buClr>
              <a:buFontTx/>
              <a:buChar char="•"/>
            </a:pPr>
            <a:r>
              <a:rPr lang="en-US" sz="4000" dirty="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rPr>
              <a:t> </a:t>
            </a:r>
            <a:r>
              <a:rPr lang="en-US" sz="4000" dirty="0" smtClean="0">
                <a:ln w="0"/>
                <a:solidFill>
                  <a:srgbClr val="465562"/>
                </a:solidFill>
                <a:effectLst>
                  <a:outerShdw blurRad="38100" dist="19050" dir="2700000" algn="tl" rotWithShape="0">
                    <a:srgbClr val="465562">
                      <a:alpha val="40000"/>
                    </a:srgbClr>
                  </a:outerShdw>
                </a:effectLst>
                <a:latin typeface="Bell MT" panose="02020503060305020303" pitchFamily="18" charset="0"/>
                <a:cs typeface="Times New Roman" pitchFamily="18" charset="0"/>
              </a:rPr>
              <a:t>Prepare and  present a reading lesson based on the active learning stages. </a:t>
            </a:r>
            <a:endParaRPr lang="en-GB" sz="4000" dirty="0">
              <a:ln w="0"/>
              <a:solidFill>
                <a:srgbClr val="465562"/>
              </a:solidFill>
              <a:effectLst>
                <a:outerShdw blurRad="38100" dist="19050" dir="2700000" algn="tl" rotWithShape="0">
                  <a:srgbClr val="465562">
                    <a:alpha val="40000"/>
                  </a:srgbClr>
                </a:outerShdw>
              </a:effectLst>
              <a:latin typeface="Bell MT" panose="02020503060305020303" pitchFamily="18" charset="0"/>
            </a:endParaRPr>
          </a:p>
        </p:txBody>
      </p:sp>
      <p:sp>
        <p:nvSpPr>
          <p:cNvPr id="3" name="Date Placeholder 2"/>
          <p:cNvSpPr>
            <a:spLocks noGrp="1"/>
          </p:cNvSpPr>
          <p:nvPr>
            <p:ph type="dt" sz="half" idx="10"/>
          </p:nvPr>
        </p:nvSpPr>
        <p:spPr>
          <a:xfrm>
            <a:off x="5181599" y="6356356"/>
            <a:ext cx="1645920" cy="365125"/>
          </a:xfrm>
        </p:spPr>
        <p:txBody>
          <a:bodyPr/>
          <a:lstStyle/>
          <a:p>
            <a:fld id="{B39BFA11-3ABD-4F69-879C-5FE89694A597}" type="datetime3">
              <a:rPr lang="en-US" sz="1000" b="1" i="1" smtClean="0">
                <a:solidFill>
                  <a:srgbClr val="002060"/>
                </a:solidFill>
                <a:effectLst>
                  <a:outerShdw blurRad="38100" dist="38100" dir="2700000" algn="tl">
                    <a:srgbClr val="000000">
                      <a:alpha val="43137"/>
                    </a:srgbClr>
                  </a:outerShdw>
                </a:effectLst>
              </a:rPr>
              <a:pPr/>
              <a:t>5 July 2017</a:t>
            </a:fld>
            <a:endParaRPr lang="ar-KW" sz="1000" b="1" i="1">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a:lstStyle/>
          <a:p>
            <a:r>
              <a:rPr lang="en-US" sz="1000" b="1" i="1" smtClean="0">
                <a:solidFill>
                  <a:srgbClr val="002060"/>
                </a:solidFill>
                <a:effectLst>
                  <a:outerShdw blurRad="38100" dist="38100" dir="2700000" algn="tl">
                    <a:srgbClr val="000000">
                      <a:alpha val="43137"/>
                    </a:srgbClr>
                  </a:outerShdw>
                </a:effectLst>
              </a:rPr>
              <a:t>Day 1</a:t>
            </a:r>
            <a:endParaRPr lang="ar-KW" sz="1000" b="1" i="1" dirty="0">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97424840"/>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0047" y="1371600"/>
            <a:ext cx="9759953" cy="5493812"/>
          </a:xfrm>
          <a:prstGeom prst="rect">
            <a:avLst/>
          </a:prstGeom>
        </p:spPr>
        <p:txBody>
          <a:bodyPr wrap="square">
            <a:spAutoFit/>
          </a:bodyPr>
          <a:lstStyle/>
          <a:p>
            <a:r>
              <a:rPr lang="en-US" sz="4000" dirty="0">
                <a:solidFill>
                  <a:srgbClr val="FF0000"/>
                </a:solidFill>
                <a:latin typeface="Calibri"/>
                <a:ea typeface="+mj-ea"/>
                <a:cs typeface="+mj-cs"/>
              </a:rPr>
              <a:t>Activities Related to the Designed </a:t>
            </a:r>
            <a:r>
              <a:rPr lang="en-US" sz="4000" dirty="0" smtClean="0">
                <a:solidFill>
                  <a:srgbClr val="FF0000"/>
                </a:solidFill>
                <a:latin typeface="Calibri"/>
                <a:ea typeface="+mj-ea"/>
                <a:cs typeface="+mj-cs"/>
              </a:rPr>
              <a:t>Descriptors</a:t>
            </a:r>
          </a:p>
          <a:p>
            <a:pPr lvl="0">
              <a:lnSpc>
                <a:spcPct val="115000"/>
              </a:lnSpc>
              <a:spcAft>
                <a:spcPts val="1200"/>
              </a:spcAft>
            </a:pPr>
            <a:r>
              <a:rPr lang="en-US" sz="2000" dirty="0">
                <a:solidFill>
                  <a:prstClr val="black"/>
                </a:solidFill>
                <a:latin typeface="Times New Roman"/>
                <a:ea typeface="Times New Roman"/>
                <a:cs typeface="Arial"/>
              </a:rPr>
              <a:t>This is a simple yet powerful activity that can help students distinguish between the topic and supporting details. Simply provide students with a list of words from several categories, have students organize those words into groups, and then have them come up with an appropriate title for each group. </a:t>
            </a:r>
            <a:endParaRPr lang="en-US" sz="2000" dirty="0">
              <a:solidFill>
                <a:prstClr val="black"/>
              </a:solidFill>
              <a:latin typeface="Calibri"/>
              <a:ea typeface="Calibri"/>
              <a:cs typeface="Arial"/>
            </a:endParaRPr>
          </a:p>
          <a:p>
            <a:pPr lvl="0">
              <a:lnSpc>
                <a:spcPct val="115000"/>
              </a:lnSpc>
              <a:spcAft>
                <a:spcPts val="1200"/>
              </a:spcAft>
            </a:pPr>
            <a:r>
              <a:rPr lang="en-US" sz="2000" dirty="0">
                <a:solidFill>
                  <a:prstClr val="black"/>
                </a:solidFill>
                <a:latin typeface="Times New Roman"/>
                <a:ea typeface="Times New Roman"/>
                <a:cs typeface="Arial"/>
              </a:rPr>
              <a:t>The important part of this activity is getting students to think about how certain words relate to each other (the details), and what word or title would be appropriate to describe all of the details (the topic/main idea). </a:t>
            </a:r>
          </a:p>
          <a:p>
            <a:pPr lvl="0">
              <a:lnSpc>
                <a:spcPct val="115000"/>
              </a:lnSpc>
              <a:spcAft>
                <a:spcPts val="1200"/>
              </a:spcAft>
            </a:pPr>
            <a:r>
              <a:rPr lang="en-US" sz="2000" dirty="0">
                <a:solidFill>
                  <a:prstClr val="black"/>
                </a:solidFill>
                <a:latin typeface="Times New Roman"/>
                <a:ea typeface="Times New Roman"/>
                <a:cs typeface="Arial"/>
              </a:rPr>
              <a:t>Teaching students how to use a title to help them figure out the main idea of a reading passage is one of the easiest and most overlooked strategies. In nonfiction especially, the title will usually tell you exactly what the topic of the passage will be, which is the first step to figuring out the main idea. </a:t>
            </a:r>
            <a:endParaRPr lang="en-US" sz="2000" dirty="0">
              <a:solidFill>
                <a:prstClr val="black"/>
              </a:solidFill>
              <a:latin typeface="Calibri"/>
              <a:ea typeface="Calibri"/>
              <a:cs typeface="Arial"/>
            </a:endParaRPr>
          </a:p>
          <a:p>
            <a:endParaRPr lang="en-US" sz="2800" cap="all" dirty="0" smtClean="0">
              <a:solidFill>
                <a:srgbClr val="EA068C"/>
              </a:solidFill>
              <a:latin typeface="Comic Sans MS"/>
              <a:ea typeface="Times New Roman"/>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5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20</a:t>
            </a:fld>
            <a:endParaRPr lang="en-US" sz="1200" b="1">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61267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0047" y="1371600"/>
            <a:ext cx="9759953" cy="830997"/>
          </a:xfrm>
          <a:prstGeom prst="rect">
            <a:avLst/>
          </a:prstGeom>
        </p:spPr>
        <p:txBody>
          <a:bodyPr wrap="square">
            <a:spAutoFit/>
          </a:bodyPr>
          <a:lstStyle/>
          <a:p>
            <a:r>
              <a:rPr lang="en-US" sz="2400" dirty="0">
                <a:solidFill>
                  <a:srgbClr val="FF0000"/>
                </a:solidFill>
                <a:latin typeface="Times New Roman"/>
                <a:ea typeface="Calibri"/>
                <a:cs typeface="Arial"/>
              </a:rPr>
              <a:t>What’s the main idea? </a:t>
            </a:r>
            <a:endParaRPr lang="en-US" sz="2400" dirty="0" smtClean="0">
              <a:solidFill>
                <a:srgbClr val="FF0000"/>
              </a:solidFill>
              <a:latin typeface="Times New Roman"/>
              <a:ea typeface="Calibri"/>
              <a:cs typeface="Arial"/>
            </a:endParaRPr>
          </a:p>
          <a:p>
            <a:r>
              <a:rPr lang="en-US" sz="2400" dirty="0" smtClean="0">
                <a:solidFill>
                  <a:prstClr val="black"/>
                </a:solidFill>
                <a:latin typeface="Times New Roman"/>
                <a:ea typeface="Calibri"/>
                <a:cs typeface="Arial"/>
              </a:rPr>
              <a:t>Glue </a:t>
            </a:r>
            <a:r>
              <a:rPr lang="en-US" sz="2400" dirty="0">
                <a:solidFill>
                  <a:prstClr val="black"/>
                </a:solidFill>
                <a:latin typeface="Times New Roman"/>
                <a:ea typeface="Calibri"/>
                <a:cs typeface="Arial"/>
              </a:rPr>
              <a:t>each of your groups below. Come up with a title for each group:</a:t>
            </a:r>
            <a:endParaRPr lang="en-US" sz="2800" cap="all" dirty="0" smtClean="0">
              <a:solidFill>
                <a:srgbClr val="EA068C"/>
              </a:solidFill>
              <a:latin typeface="Comic Sans MS"/>
              <a:ea typeface="Times New Roman"/>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5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21</a:t>
            </a:fld>
            <a:endParaRPr lang="en-US" sz="1200" b="1">
              <a:solidFill>
                <a:srgbClr val="000000"/>
              </a:solidFill>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8368" y="3429000"/>
            <a:ext cx="7351712" cy="2328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0412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0047" y="1371600"/>
            <a:ext cx="9759953" cy="769441"/>
          </a:xfrm>
          <a:prstGeom prst="rect">
            <a:avLst/>
          </a:prstGeom>
        </p:spPr>
        <p:txBody>
          <a:bodyPr wrap="square">
            <a:spAutoFit/>
          </a:bodyPr>
          <a:lstStyle/>
          <a:p>
            <a:r>
              <a:rPr lang="en-US" sz="4400" dirty="0" smtClean="0">
                <a:solidFill>
                  <a:srgbClr val="FF0000"/>
                </a:solidFill>
                <a:latin typeface="Calibri"/>
                <a:ea typeface="+mj-ea"/>
                <a:cs typeface="+mj-cs"/>
              </a:rPr>
              <a:t>Answer:</a:t>
            </a:r>
            <a:endParaRPr lang="en-US" sz="2800" cap="all" dirty="0" smtClean="0">
              <a:solidFill>
                <a:srgbClr val="EA068C"/>
              </a:solidFill>
              <a:latin typeface="Comic Sans MS"/>
              <a:ea typeface="Times New Roman"/>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5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22</a:t>
            </a:fld>
            <a:endParaRPr lang="en-US" sz="1200" b="1">
              <a:solidFill>
                <a:srgbClr val="000000"/>
              </a:solidFill>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2820" y="3004369"/>
            <a:ext cx="7851775" cy="335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ستطيل 4"/>
          <p:cNvSpPr/>
          <p:nvPr/>
        </p:nvSpPr>
        <p:spPr>
          <a:xfrm>
            <a:off x="4036677" y="2402944"/>
            <a:ext cx="4966646" cy="392159"/>
          </a:xfrm>
          <a:prstGeom prst="rect">
            <a:avLst/>
          </a:prstGeom>
        </p:spPr>
        <p:txBody>
          <a:bodyPr wrap="square">
            <a:spAutoFit/>
          </a:bodyPr>
          <a:lstStyle/>
          <a:p>
            <a:pPr lvl="0" rtl="1">
              <a:lnSpc>
                <a:spcPct val="115000"/>
              </a:lnSpc>
              <a:spcAft>
                <a:spcPts val="1000"/>
              </a:spcAft>
            </a:pPr>
            <a:r>
              <a:rPr lang="en-US" dirty="0">
                <a:solidFill>
                  <a:prstClr val="black"/>
                </a:solidFill>
                <a:latin typeface="Calibri"/>
                <a:ea typeface="Calibri"/>
                <a:cs typeface="Arial"/>
              </a:rPr>
              <a:t>Title: </a:t>
            </a:r>
            <a:r>
              <a:rPr lang="en-US" dirty="0">
                <a:solidFill>
                  <a:srgbClr val="FF0000"/>
                </a:solidFill>
                <a:latin typeface="Calibri"/>
                <a:ea typeface="Calibri"/>
                <a:cs typeface="Arial"/>
              </a:rPr>
              <a:t>Body parts                       </a:t>
            </a:r>
            <a:r>
              <a:rPr lang="en-US" dirty="0" smtClean="0">
                <a:solidFill>
                  <a:srgbClr val="FF0000"/>
                </a:solidFill>
                <a:latin typeface="Calibri"/>
                <a:ea typeface="Calibri"/>
                <a:cs typeface="Arial"/>
              </a:rPr>
              <a:t>                    </a:t>
            </a:r>
            <a:r>
              <a:rPr lang="en-US" dirty="0">
                <a:solidFill>
                  <a:prstClr val="black"/>
                </a:solidFill>
                <a:latin typeface="Calibri"/>
                <a:ea typeface="Calibri"/>
                <a:cs typeface="Arial"/>
              </a:rPr>
              <a:t>Title: </a:t>
            </a:r>
            <a:r>
              <a:rPr lang="en-US" dirty="0">
                <a:solidFill>
                  <a:srgbClr val="FF0000"/>
                </a:solidFill>
                <a:latin typeface="Calibri"/>
                <a:ea typeface="Calibri"/>
                <a:cs typeface="Arial"/>
              </a:rPr>
              <a:t>Fruit</a:t>
            </a:r>
          </a:p>
        </p:txBody>
      </p:sp>
    </p:spTree>
    <p:extLst>
      <p:ext uri="{BB962C8B-B14F-4D97-AF65-F5344CB8AC3E}">
        <p14:creationId xmlns:p14="http://schemas.microsoft.com/office/powerpoint/2010/main" val="4199503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0047" y="1371600"/>
            <a:ext cx="9759953" cy="861774"/>
          </a:xfrm>
          <a:prstGeom prst="rect">
            <a:avLst/>
          </a:prstGeom>
        </p:spPr>
        <p:txBody>
          <a:bodyPr wrap="square">
            <a:spAutoFit/>
          </a:bodyPr>
          <a:lstStyle/>
          <a:p>
            <a:pPr algn="ctr"/>
            <a:r>
              <a:rPr lang="en-US" sz="2200" b="1" dirty="0">
                <a:solidFill>
                  <a:srgbClr val="FF0000"/>
                </a:solidFill>
                <a:latin typeface="Helvetica"/>
                <a:ea typeface="Times New Roman"/>
                <a:cs typeface="Arial"/>
              </a:rPr>
              <a:t>Guess the Main </a:t>
            </a:r>
            <a:r>
              <a:rPr lang="en-US" sz="2200" b="1" dirty="0" smtClean="0">
                <a:solidFill>
                  <a:srgbClr val="FF0000"/>
                </a:solidFill>
                <a:latin typeface="Helvetica"/>
                <a:ea typeface="Times New Roman"/>
                <a:cs typeface="Arial"/>
              </a:rPr>
              <a:t>Idea</a:t>
            </a:r>
          </a:p>
          <a:p>
            <a:pPr algn="ctr"/>
            <a:endParaRPr lang="en-US" sz="2800" cap="all" dirty="0" smtClean="0">
              <a:solidFill>
                <a:srgbClr val="EA068C"/>
              </a:solidFill>
              <a:latin typeface="Comic Sans MS"/>
              <a:ea typeface="Times New Roman"/>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5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23</a:t>
            </a:fld>
            <a:endParaRPr lang="en-US" sz="1200" b="1">
              <a:solidFill>
                <a:srgbClr val="000000"/>
              </a:solidFill>
              <a:latin typeface="Arial" panose="020B0604020202020204" pitchFamily="34" charset="0"/>
              <a:cs typeface="Arial" panose="020B0604020202020204" pitchFamily="34" charset="0"/>
            </a:endParaRPr>
          </a:p>
        </p:txBody>
      </p:sp>
      <p:sp>
        <p:nvSpPr>
          <p:cNvPr id="5" name="مستطيل 4"/>
          <p:cNvSpPr/>
          <p:nvPr/>
        </p:nvSpPr>
        <p:spPr>
          <a:xfrm>
            <a:off x="1371600" y="2371517"/>
            <a:ext cx="10058400" cy="3065455"/>
          </a:xfrm>
          <a:prstGeom prst="rect">
            <a:avLst/>
          </a:prstGeom>
        </p:spPr>
        <p:txBody>
          <a:bodyPr wrap="square">
            <a:spAutoFit/>
          </a:bodyPr>
          <a:lstStyle/>
          <a:p>
            <a:pPr lvl="0">
              <a:lnSpc>
                <a:spcPct val="115000"/>
              </a:lnSpc>
              <a:spcAft>
                <a:spcPts val="1200"/>
              </a:spcAft>
            </a:pPr>
            <a:r>
              <a:rPr lang="en-US" sz="2400" dirty="0">
                <a:solidFill>
                  <a:srgbClr val="222222"/>
                </a:solidFill>
                <a:latin typeface="Helvetica"/>
                <a:ea typeface="Times New Roman"/>
                <a:cs typeface="Arial"/>
              </a:rPr>
              <a:t>A fun way for students to practice main idea is to have them guess the main idea out of a series of pictures. For example, on a sheet of paper draw a football, the field, a goal post, football players, cheerleaders, etc. Then ask students to guess the main idea of the pictures. They too can create their own guess the main idea pictures. Just make sure to remind them to add details to their pictures so it will be easier for the guesser to figure out.</a:t>
            </a:r>
            <a:endParaRPr lang="en-US" sz="2400" dirty="0">
              <a:solidFill>
                <a:prstClr val="black"/>
              </a:solidFill>
              <a:latin typeface="Calibri"/>
              <a:ea typeface="Calibri"/>
              <a:cs typeface="Arial"/>
            </a:endParaRPr>
          </a:p>
        </p:txBody>
      </p:sp>
    </p:spTree>
    <p:extLst>
      <p:ext uri="{BB962C8B-B14F-4D97-AF65-F5344CB8AC3E}">
        <p14:creationId xmlns:p14="http://schemas.microsoft.com/office/powerpoint/2010/main" val="4066473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0047" y="1371600"/>
            <a:ext cx="9759953" cy="3453253"/>
          </a:xfrm>
          <a:prstGeom prst="rect">
            <a:avLst/>
          </a:prstGeom>
        </p:spPr>
        <p:txBody>
          <a:bodyPr wrap="square">
            <a:spAutoFit/>
          </a:bodyPr>
          <a:lstStyle/>
          <a:p>
            <a:r>
              <a:rPr lang="en-US" sz="4000" spc="-80" dirty="0">
                <a:solidFill>
                  <a:srgbClr val="FF0000"/>
                </a:solidFill>
                <a:latin typeface="Times New Roman"/>
                <a:ea typeface="Times New Roman"/>
              </a:rPr>
              <a:t>Teaching Main Idea: Cross Out Sentences that Don’t Support the Main Idea</a:t>
            </a:r>
            <a:endParaRPr lang="en-US" sz="3600" b="1" dirty="0" smtClean="0">
              <a:solidFill>
                <a:srgbClr val="FF0000"/>
              </a:solidFill>
            </a:endParaRPr>
          </a:p>
          <a:p>
            <a:endParaRPr lang="en-US" sz="2800" cap="all" dirty="0" smtClean="0">
              <a:solidFill>
                <a:srgbClr val="EA068C"/>
              </a:solidFill>
              <a:latin typeface="Comic Sans MS"/>
              <a:ea typeface="Times New Roman"/>
              <a:cs typeface="Arial"/>
            </a:endParaRPr>
          </a:p>
          <a:p>
            <a:pPr>
              <a:lnSpc>
                <a:spcPct val="115000"/>
              </a:lnSpc>
              <a:spcAft>
                <a:spcPts val="1200"/>
              </a:spcAft>
            </a:pPr>
            <a:r>
              <a:rPr lang="en-US" sz="2400" dirty="0">
                <a:solidFill>
                  <a:prstClr val="black"/>
                </a:solidFill>
                <a:latin typeface="Times New Roman"/>
                <a:ea typeface="Times New Roman"/>
                <a:cs typeface="Arial"/>
              </a:rPr>
              <a:t>Before the lesson, write a paragraph that has a very clear main idea. Then, add a sentence to the paragraph that is somewhat on topic, but doesn’t really support the main idea of the paragraph. Students must read the paragraph and determine which sentence doesn’t belong. </a:t>
            </a:r>
            <a:endParaRPr lang="en-US" sz="2400" dirty="0">
              <a:solidFill>
                <a:prstClr val="black"/>
              </a:solidFill>
              <a:latin typeface="Calibri"/>
              <a:ea typeface="Calibri"/>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5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24</a:t>
            </a:fld>
            <a:endParaRPr lang="en-US" sz="1200" b="1">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60881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0047" y="1371600"/>
            <a:ext cx="9759953" cy="523220"/>
          </a:xfrm>
          <a:prstGeom prst="rect">
            <a:avLst/>
          </a:prstGeom>
        </p:spPr>
        <p:txBody>
          <a:bodyPr wrap="square">
            <a:spAutoFit/>
          </a:bodyPr>
          <a:lstStyle/>
          <a:p>
            <a:endParaRPr lang="en-US" sz="2800" cap="all" dirty="0" smtClean="0">
              <a:solidFill>
                <a:srgbClr val="EA068C"/>
              </a:solidFill>
              <a:latin typeface="Comic Sans MS"/>
              <a:ea typeface="Times New Roman"/>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5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25</a:t>
            </a:fld>
            <a:endParaRPr lang="en-US" sz="1200" b="1">
              <a:solidFill>
                <a:srgbClr val="000000"/>
              </a:solidFill>
              <a:latin typeface="Arial" panose="020B0604020202020204" pitchFamily="34" charset="0"/>
              <a:cs typeface="Arial" panose="020B0604020202020204"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3700" y="627063"/>
            <a:ext cx="8858250" cy="6237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6837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nodePh="1">
                                  <p:stCondLst>
                                    <p:cond delay="0"/>
                                  </p:stCondLst>
                                  <p:endCondLst>
                                    <p:cond evt="begin" delay="0">
                                      <p:tn val="5"/>
                                    </p:cond>
                                  </p:end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0047" y="1371600"/>
            <a:ext cx="9759953" cy="1938992"/>
          </a:xfrm>
          <a:prstGeom prst="rect">
            <a:avLst/>
          </a:prstGeom>
        </p:spPr>
        <p:txBody>
          <a:bodyPr wrap="square">
            <a:spAutoFit/>
          </a:bodyPr>
          <a:lstStyle/>
          <a:p>
            <a:r>
              <a:rPr lang="en-US" sz="4400" dirty="0">
                <a:solidFill>
                  <a:srgbClr val="FF0000"/>
                </a:solidFill>
                <a:latin typeface="Times New Roman"/>
                <a:ea typeface="Times New Roman"/>
                <a:cs typeface="+mj-cs"/>
              </a:rPr>
              <a:t>Teaching theme tips </a:t>
            </a:r>
            <a:endParaRPr lang="en-US" sz="2800" cap="all" dirty="0" smtClean="0">
              <a:solidFill>
                <a:srgbClr val="EA068C"/>
              </a:solidFill>
              <a:latin typeface="Comic Sans MS"/>
              <a:ea typeface="Times New Roman"/>
              <a:cs typeface="Arial"/>
            </a:endParaRPr>
          </a:p>
          <a:p>
            <a:pPr lvl="0" rtl="1"/>
            <a:r>
              <a:rPr lang="en-US" b="1" dirty="0">
                <a:solidFill>
                  <a:srgbClr val="2F303A"/>
                </a:solidFill>
                <a:latin typeface="Times New Roman"/>
                <a:ea typeface="Times New Roman"/>
              </a:rPr>
              <a:t>Start With Concrete </a:t>
            </a:r>
            <a:r>
              <a:rPr lang="en-US" b="1" dirty="0" smtClean="0">
                <a:solidFill>
                  <a:srgbClr val="2F303A"/>
                </a:solidFill>
                <a:latin typeface="Times New Roman"/>
                <a:ea typeface="Times New Roman"/>
              </a:rPr>
              <a:t>Details</a:t>
            </a:r>
          </a:p>
          <a:p>
            <a:pPr lvl="0" rtl="1"/>
            <a:r>
              <a:rPr lang="en-US" dirty="0">
                <a:solidFill>
                  <a:srgbClr val="2F303A"/>
                </a:solidFill>
                <a:latin typeface="Times New Roman"/>
                <a:ea typeface="Times New Roman"/>
              </a:rPr>
              <a:t/>
            </a:r>
            <a:br>
              <a:rPr lang="en-US" dirty="0">
                <a:solidFill>
                  <a:srgbClr val="2F303A"/>
                </a:solidFill>
                <a:latin typeface="Times New Roman"/>
                <a:ea typeface="Times New Roman"/>
              </a:rPr>
            </a:br>
            <a:r>
              <a:rPr lang="en-US" sz="2000" dirty="0">
                <a:solidFill>
                  <a:srgbClr val="2F303A"/>
                </a:solidFill>
                <a:latin typeface="Times New Roman"/>
                <a:ea typeface="Times New Roman"/>
              </a:rPr>
              <a:t>Before they can identify and work with the theme of a story, your students need to have a strong grasp of the details: setting, character, plot.</a:t>
            </a:r>
            <a:r>
              <a:rPr lang="en-US" dirty="0">
                <a:solidFill>
                  <a:srgbClr val="2F303A"/>
                </a:solidFill>
                <a:latin typeface="Times New Roman"/>
                <a:ea typeface="Times New Roman"/>
              </a:rPr>
              <a:t> </a:t>
            </a:r>
            <a:endParaRPr lang="ar-KW" dirty="0">
              <a:solidFill>
                <a:prstClr val="black"/>
              </a:solidFill>
              <a:latin typeface="Calibri"/>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5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26</a:t>
            </a:fld>
            <a:endParaRPr lang="en-US" sz="1200" b="1">
              <a:solidFill>
                <a:srgbClr val="000000"/>
              </a:solidFill>
              <a:latin typeface="Arial" panose="020B0604020202020204" pitchFamily="34" charset="0"/>
              <a:cs typeface="Arial" panose="020B0604020202020204" pitchFamily="34" charset="0"/>
            </a:endParaRPr>
          </a:p>
        </p:txBody>
      </p:sp>
      <p:sp>
        <p:nvSpPr>
          <p:cNvPr id="5" name="مستطيل 4"/>
          <p:cNvSpPr/>
          <p:nvPr/>
        </p:nvSpPr>
        <p:spPr>
          <a:xfrm>
            <a:off x="1371599" y="3620915"/>
            <a:ext cx="9331569" cy="2308837"/>
          </a:xfrm>
          <a:prstGeom prst="rect">
            <a:avLst/>
          </a:prstGeom>
        </p:spPr>
        <p:txBody>
          <a:bodyPr wrap="square">
            <a:spAutoFit/>
          </a:bodyPr>
          <a:lstStyle/>
          <a:p>
            <a:pPr marL="342900" lvl="0" indent="-342900" fontAlgn="t">
              <a:lnSpc>
                <a:spcPct val="115000"/>
              </a:lnSpc>
              <a:spcAft>
                <a:spcPts val="1000"/>
              </a:spcAft>
              <a:tabLst>
                <a:tab pos="457200" algn="l"/>
              </a:tabLst>
            </a:pPr>
            <a:r>
              <a:rPr lang="en-US" b="1" dirty="0" smtClean="0">
                <a:solidFill>
                  <a:srgbClr val="2F303A"/>
                </a:solidFill>
                <a:latin typeface="Times New Roman"/>
                <a:ea typeface="Times New Roman"/>
                <a:cs typeface="Arial"/>
              </a:rPr>
              <a:t>      Teaching </a:t>
            </a:r>
            <a:r>
              <a:rPr lang="en-US" b="1" dirty="0">
                <a:solidFill>
                  <a:srgbClr val="2F303A"/>
                </a:solidFill>
                <a:latin typeface="Times New Roman"/>
                <a:ea typeface="Times New Roman"/>
                <a:cs typeface="Arial"/>
              </a:rPr>
              <a:t>Theme Vs. Main </a:t>
            </a:r>
            <a:r>
              <a:rPr lang="en-US" b="1" dirty="0" smtClean="0">
                <a:solidFill>
                  <a:srgbClr val="2F303A"/>
                </a:solidFill>
                <a:latin typeface="Times New Roman"/>
                <a:ea typeface="Times New Roman"/>
                <a:cs typeface="Arial"/>
              </a:rPr>
              <a:t>Idea</a:t>
            </a:r>
          </a:p>
          <a:p>
            <a:pPr marL="342900" lvl="0" indent="-342900" fontAlgn="t">
              <a:lnSpc>
                <a:spcPct val="115000"/>
              </a:lnSpc>
              <a:spcAft>
                <a:spcPts val="1000"/>
              </a:spcAft>
              <a:tabLst>
                <a:tab pos="457200" algn="l"/>
              </a:tabLst>
            </a:pPr>
            <a:r>
              <a:rPr lang="en-US" b="1" dirty="0">
                <a:solidFill>
                  <a:srgbClr val="2F303A"/>
                </a:solidFill>
                <a:latin typeface="Times New Roman"/>
                <a:ea typeface="Times New Roman"/>
                <a:cs typeface="Arial"/>
              </a:rPr>
              <a:t> </a:t>
            </a:r>
            <a:r>
              <a:rPr lang="en-US" b="1" dirty="0" smtClean="0">
                <a:solidFill>
                  <a:srgbClr val="2F303A"/>
                </a:solidFill>
                <a:latin typeface="Times New Roman"/>
                <a:ea typeface="Times New Roman"/>
                <a:cs typeface="Arial"/>
              </a:rPr>
              <a:t>     </a:t>
            </a:r>
            <a:r>
              <a:rPr lang="en-US" sz="2000" dirty="0" smtClean="0">
                <a:solidFill>
                  <a:srgbClr val="2F303A"/>
                </a:solidFill>
                <a:latin typeface="Times New Roman"/>
                <a:ea typeface="Times New Roman"/>
                <a:cs typeface="Arial"/>
              </a:rPr>
              <a:t>Many </a:t>
            </a:r>
            <a:r>
              <a:rPr lang="en-US" sz="2000" dirty="0">
                <a:solidFill>
                  <a:srgbClr val="2F303A"/>
                </a:solidFill>
                <a:latin typeface="Times New Roman"/>
                <a:ea typeface="Times New Roman"/>
                <a:cs typeface="Arial"/>
              </a:rPr>
              <a:t>students have difficulty differentiating between the main idea and the theme. The theme </a:t>
            </a:r>
            <a:r>
              <a:rPr lang="en-US" sz="2000" dirty="0" smtClean="0">
                <a:solidFill>
                  <a:srgbClr val="2F303A"/>
                </a:solidFill>
                <a:latin typeface="Times New Roman"/>
                <a:ea typeface="Times New Roman"/>
                <a:cs typeface="Arial"/>
              </a:rPr>
              <a:t>is the </a:t>
            </a:r>
            <a:r>
              <a:rPr lang="en-US" sz="2000" dirty="0">
                <a:solidFill>
                  <a:srgbClr val="2F303A"/>
                </a:solidFill>
                <a:latin typeface="Times New Roman"/>
                <a:ea typeface="Times New Roman"/>
                <a:cs typeface="Arial"/>
              </a:rPr>
              <a:t>underlying message that the author wants to convey, whereas the main idea is what the story is mostly about. Teach these concepts separately and together. After you review it as a class, give students a list of themes and main ideas and challenge them to work in pairs or in groups to create matches.</a:t>
            </a:r>
            <a:endParaRPr lang="en-US" sz="2000" dirty="0">
              <a:solidFill>
                <a:prstClr val="black"/>
              </a:solidFill>
              <a:latin typeface="Calibri"/>
              <a:ea typeface="Calibri"/>
              <a:cs typeface="Arial"/>
            </a:endParaRPr>
          </a:p>
        </p:txBody>
      </p:sp>
    </p:spTree>
    <p:extLst>
      <p:ext uri="{BB962C8B-B14F-4D97-AF65-F5344CB8AC3E}">
        <p14:creationId xmlns:p14="http://schemas.microsoft.com/office/powerpoint/2010/main" val="612803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94338" y="1371600"/>
            <a:ext cx="9835662" cy="2308324"/>
          </a:xfrm>
          <a:prstGeom prst="rect">
            <a:avLst/>
          </a:prstGeom>
        </p:spPr>
        <p:txBody>
          <a:bodyPr wrap="square">
            <a:spAutoFit/>
          </a:bodyPr>
          <a:lstStyle/>
          <a:p>
            <a:r>
              <a:rPr lang="en-US" sz="4400" dirty="0">
                <a:solidFill>
                  <a:srgbClr val="FF0000"/>
                </a:solidFill>
                <a:latin typeface="Times New Roman"/>
                <a:ea typeface="Times New Roman"/>
                <a:cs typeface="+mj-cs"/>
              </a:rPr>
              <a:t>Teaching theme tips </a:t>
            </a:r>
            <a:endParaRPr lang="en-US" sz="4400" dirty="0" smtClean="0">
              <a:solidFill>
                <a:srgbClr val="FF0000"/>
              </a:solidFill>
              <a:latin typeface="Times New Roman"/>
              <a:ea typeface="Times New Roman"/>
              <a:cs typeface="+mj-cs"/>
            </a:endParaRPr>
          </a:p>
          <a:p>
            <a:pPr lvl="0" rtl="1"/>
            <a:r>
              <a:rPr lang="en-US" sz="2000" b="1" dirty="0">
                <a:solidFill>
                  <a:srgbClr val="2F303A"/>
                </a:solidFill>
                <a:latin typeface="Times New Roman"/>
                <a:ea typeface="Times New Roman"/>
              </a:rPr>
              <a:t>Use Essential Questions</a:t>
            </a:r>
            <a:r>
              <a:rPr lang="en-US" sz="2000" dirty="0">
                <a:solidFill>
                  <a:srgbClr val="2F303A"/>
                </a:solidFill>
                <a:latin typeface="Times New Roman"/>
                <a:ea typeface="Times New Roman"/>
              </a:rPr>
              <a:t/>
            </a:r>
            <a:br>
              <a:rPr lang="en-US" sz="2000" dirty="0">
                <a:solidFill>
                  <a:srgbClr val="2F303A"/>
                </a:solidFill>
                <a:latin typeface="Times New Roman"/>
                <a:ea typeface="Times New Roman"/>
              </a:rPr>
            </a:br>
            <a:r>
              <a:rPr lang="en-US" sz="2000" dirty="0">
                <a:solidFill>
                  <a:srgbClr val="2F303A"/>
                </a:solidFill>
                <a:latin typeface="Times New Roman"/>
                <a:ea typeface="Times New Roman"/>
              </a:rPr>
              <a:t>Essential questions are open-ended, thought-provoking, and important in helping students develop their understanding of the theme. Questions like “Why do people behave honestly?” and “What makes a good friend?” are ones that you can return to throughout the year to analyze how students answer. </a:t>
            </a:r>
            <a:endParaRPr lang="ar-KW" sz="2000" dirty="0">
              <a:solidFill>
                <a:prstClr val="black"/>
              </a:solidFill>
              <a:latin typeface="Calibri"/>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5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27</a:t>
            </a:fld>
            <a:endParaRPr lang="en-US" sz="1200" b="1">
              <a:solidFill>
                <a:srgbClr val="000000"/>
              </a:solidFill>
              <a:latin typeface="Arial" panose="020B0604020202020204" pitchFamily="34" charset="0"/>
              <a:cs typeface="Arial" panose="020B0604020202020204" pitchFamily="34" charset="0"/>
            </a:endParaRPr>
          </a:p>
        </p:txBody>
      </p:sp>
      <p:sp>
        <p:nvSpPr>
          <p:cNvPr id="5" name="مستطيل 4"/>
          <p:cNvSpPr/>
          <p:nvPr/>
        </p:nvSpPr>
        <p:spPr>
          <a:xfrm>
            <a:off x="1219200" y="3938450"/>
            <a:ext cx="9530862" cy="1862048"/>
          </a:xfrm>
          <a:prstGeom prst="rect">
            <a:avLst/>
          </a:prstGeom>
        </p:spPr>
        <p:txBody>
          <a:bodyPr wrap="square">
            <a:spAutoFit/>
          </a:bodyPr>
          <a:lstStyle/>
          <a:p>
            <a:pPr marL="342900" lvl="0" indent="-342900" fontAlgn="t">
              <a:lnSpc>
                <a:spcPct val="115000"/>
              </a:lnSpc>
              <a:spcAft>
                <a:spcPts val="1000"/>
              </a:spcAft>
              <a:tabLst>
                <a:tab pos="457200" algn="l"/>
              </a:tabLst>
            </a:pPr>
            <a:r>
              <a:rPr lang="en-US" b="1" dirty="0" smtClean="0">
                <a:solidFill>
                  <a:srgbClr val="2F303A"/>
                </a:solidFill>
                <a:latin typeface="Times New Roman"/>
                <a:ea typeface="Times New Roman"/>
                <a:cs typeface="Arial"/>
              </a:rPr>
              <a:t>      </a:t>
            </a:r>
            <a:r>
              <a:rPr lang="en-US" sz="2000" b="1" dirty="0" smtClean="0">
                <a:solidFill>
                  <a:srgbClr val="2F303A"/>
                </a:solidFill>
                <a:latin typeface="Times New Roman"/>
                <a:ea typeface="Times New Roman"/>
                <a:cs typeface="Arial"/>
              </a:rPr>
              <a:t>Approach </a:t>
            </a:r>
            <a:r>
              <a:rPr lang="en-US" sz="2000" b="1" dirty="0">
                <a:solidFill>
                  <a:srgbClr val="2F303A"/>
                </a:solidFill>
                <a:latin typeface="Times New Roman"/>
                <a:ea typeface="Times New Roman"/>
                <a:cs typeface="Arial"/>
              </a:rPr>
              <a:t>Theme From Different Directions</a:t>
            </a:r>
            <a:r>
              <a:rPr lang="en-US" sz="2000" dirty="0">
                <a:solidFill>
                  <a:srgbClr val="2F303A"/>
                </a:solidFill>
                <a:latin typeface="Times New Roman"/>
                <a:ea typeface="Times New Roman"/>
                <a:cs typeface="Arial"/>
              </a:rPr>
              <a:t/>
            </a:r>
            <a:br>
              <a:rPr lang="en-US" sz="2000" dirty="0">
                <a:solidFill>
                  <a:srgbClr val="2F303A"/>
                </a:solidFill>
                <a:latin typeface="Times New Roman"/>
                <a:ea typeface="Times New Roman"/>
                <a:cs typeface="Arial"/>
              </a:rPr>
            </a:br>
            <a:r>
              <a:rPr lang="en-US" sz="2000" dirty="0">
                <a:solidFill>
                  <a:srgbClr val="2F303A"/>
                </a:solidFill>
                <a:latin typeface="Times New Roman"/>
                <a:ea typeface="Times New Roman"/>
                <a:cs typeface="Arial"/>
              </a:rPr>
              <a:t>Be ready to phrase questions about theme a few different ways because you never know which question will resonate with students. Some questions that will encourage thinking about theme are: “What did the author want us to think about?” “What idea stays with you?” “What will you remember about the story a year from now?”</a:t>
            </a:r>
            <a:endParaRPr lang="en-US" sz="2000" dirty="0">
              <a:solidFill>
                <a:prstClr val="black"/>
              </a:solidFill>
              <a:latin typeface="Calibri"/>
              <a:ea typeface="Calibri"/>
              <a:cs typeface="Arial"/>
            </a:endParaRPr>
          </a:p>
        </p:txBody>
      </p:sp>
    </p:spTree>
    <p:extLst>
      <p:ext uri="{BB962C8B-B14F-4D97-AF65-F5344CB8AC3E}">
        <p14:creationId xmlns:p14="http://schemas.microsoft.com/office/powerpoint/2010/main" val="703315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1092" y="164123"/>
            <a:ext cx="9759953" cy="6607963"/>
          </a:xfrm>
          <a:prstGeom prst="rect">
            <a:avLst/>
          </a:prstGeom>
        </p:spPr>
        <p:txBody>
          <a:bodyPr wrap="square">
            <a:spAutoFit/>
          </a:bodyPr>
          <a:lstStyle/>
          <a:p>
            <a:r>
              <a:rPr lang="en-US" sz="2500" b="1" dirty="0">
                <a:solidFill>
                  <a:srgbClr val="FF0000"/>
                </a:solidFill>
                <a:latin typeface="Times New Roman"/>
                <a:ea typeface="Calibri"/>
                <a:cs typeface="Arial"/>
              </a:rPr>
              <a:t>Identifying Theme: </a:t>
            </a:r>
            <a:r>
              <a:rPr lang="en-US" dirty="0">
                <a:solidFill>
                  <a:prstClr val="black"/>
                </a:solidFill>
                <a:latin typeface="Calibri"/>
                <a:ea typeface="Calibri"/>
                <a:cs typeface="Arial"/>
              </a:rPr>
              <a:t/>
            </a:r>
            <a:br>
              <a:rPr lang="en-US" dirty="0">
                <a:solidFill>
                  <a:prstClr val="black"/>
                </a:solidFill>
                <a:latin typeface="Calibri"/>
                <a:ea typeface="Calibri"/>
                <a:cs typeface="Arial"/>
              </a:rPr>
            </a:br>
            <a:r>
              <a:rPr lang="en-US" dirty="0">
                <a:solidFill>
                  <a:srgbClr val="000000"/>
                </a:solidFill>
                <a:latin typeface="Times New Roman"/>
                <a:ea typeface="Calibri"/>
                <a:cs typeface="+mj-cs"/>
              </a:rPr>
              <a:t>Determine what the theme is for each story and explain your answer. Remember, a theme is a lesson or message in the story.</a:t>
            </a:r>
            <a:r>
              <a:rPr lang="en-US" b="1" dirty="0">
                <a:solidFill>
                  <a:srgbClr val="000000"/>
                </a:solidFill>
                <a:latin typeface="Times New Roman"/>
                <a:ea typeface="Calibri"/>
                <a:cs typeface="+mj-cs"/>
              </a:rPr>
              <a:t> Write in complete sentences</a:t>
            </a:r>
            <a:r>
              <a:rPr lang="en-US" dirty="0">
                <a:solidFill>
                  <a:srgbClr val="000000"/>
                </a:solidFill>
                <a:latin typeface="Times New Roman"/>
                <a:ea typeface="Calibri"/>
                <a:cs typeface="+mj-cs"/>
              </a:rPr>
              <a:t>. </a:t>
            </a:r>
            <a:endParaRPr lang="en-US" dirty="0" smtClean="0">
              <a:solidFill>
                <a:srgbClr val="000000"/>
              </a:solidFill>
              <a:latin typeface="Times New Roman"/>
              <a:ea typeface="Calibri"/>
              <a:cs typeface="+mj-cs"/>
            </a:endParaRPr>
          </a:p>
          <a:p>
            <a:pPr lvl="0">
              <a:lnSpc>
                <a:spcPct val="115000"/>
              </a:lnSpc>
            </a:pPr>
            <a:r>
              <a:rPr lang="en-US" dirty="0">
                <a:solidFill>
                  <a:srgbClr val="000000"/>
                </a:solidFill>
                <a:latin typeface="Times New Roman"/>
                <a:ea typeface="Calibri"/>
                <a:cs typeface="Arial"/>
              </a:rPr>
              <a:t> Mr. Pig and Mr. Dog were hanging out at the food court of the animal shopping mall. Mr. Pig was eating a huge feast of pizza and drinking a large jug of fruit punch and Mr. Dog was watching him eat. “Hey, Mr. Pig. If you give me a slice of your pizza, I’ll let you have the next bone I find.” Mr. Pig declined, even though it hurt his stomach to eat the last three slices of pizza. “I’m sorry, Mr. Dog,” Mr. Pig said, “but I paid for this pizza and it’s all mine.” Mr. Dog sighed and waited for Mr. Pig to finish, and then they left the animal mall together. On the way out, a hunter spotted them and gave chase. Mr. Pig normally could have escaped the hunter but since he was weighed down by such a large meal, Mr. Pig collapsed and the hunter killed him. Mr. Dog easily escaped. Later that night while returning to the scene, Mr. Dog caught the scent of something delicious and began digging around a trash can. He found a large ham bone with lots of meat and marrow still stuck to the bone. Mr. Dog happily ate. </a:t>
            </a:r>
            <a:endParaRPr lang="en-US" dirty="0">
              <a:solidFill>
                <a:prstClr val="black"/>
              </a:solidFill>
              <a:latin typeface="Calibri"/>
              <a:ea typeface="Calibri"/>
              <a:cs typeface="Arial"/>
            </a:endParaRPr>
          </a:p>
          <a:p>
            <a:pPr lvl="0">
              <a:lnSpc>
                <a:spcPct val="115000"/>
              </a:lnSpc>
            </a:pPr>
            <a:r>
              <a:rPr lang="en-US" dirty="0">
                <a:solidFill>
                  <a:srgbClr val="000000"/>
                </a:solidFill>
                <a:latin typeface="Times New Roman"/>
                <a:ea typeface="Calibri"/>
                <a:cs typeface="Arial"/>
              </a:rPr>
              <a:t> What is the main idea?</a:t>
            </a:r>
          </a:p>
          <a:p>
            <a:pPr lvl="0">
              <a:lnSpc>
                <a:spcPct val="115000"/>
              </a:lnSpc>
            </a:pPr>
            <a:r>
              <a:rPr lang="en-US" dirty="0" smtClean="0">
                <a:solidFill>
                  <a:srgbClr val="000000"/>
                </a:solidFill>
                <a:latin typeface="Times New Roman"/>
                <a:ea typeface="Calibri"/>
                <a:cs typeface="Arial"/>
              </a:rPr>
              <a:t>……………………………………………………………………………………….</a:t>
            </a:r>
            <a:endParaRPr lang="en-US" dirty="0">
              <a:solidFill>
                <a:prstClr val="black"/>
              </a:solidFill>
              <a:latin typeface="Calibri"/>
              <a:ea typeface="Calibri"/>
              <a:cs typeface="Arial"/>
            </a:endParaRPr>
          </a:p>
          <a:p>
            <a:pPr lvl="0">
              <a:lnSpc>
                <a:spcPct val="115000"/>
              </a:lnSpc>
            </a:pPr>
            <a:r>
              <a:rPr lang="en-US" sz="2000" dirty="0">
                <a:solidFill>
                  <a:srgbClr val="000000"/>
                </a:solidFill>
                <a:latin typeface="Times New Roman"/>
                <a:ea typeface="Calibri"/>
                <a:cs typeface="Arial"/>
              </a:rPr>
              <a:t>What is the theme of the story?</a:t>
            </a:r>
          </a:p>
          <a:p>
            <a:pPr lvl="0">
              <a:lnSpc>
                <a:spcPct val="115000"/>
              </a:lnSpc>
            </a:pPr>
            <a:r>
              <a:rPr lang="en-US" sz="2000" dirty="0">
                <a:solidFill>
                  <a:srgbClr val="000000"/>
                </a:solidFill>
                <a:latin typeface="Times New Roman"/>
                <a:ea typeface="Calibri"/>
                <a:cs typeface="Arial"/>
              </a:rPr>
              <a:t>………………………………………………………………………………..</a:t>
            </a:r>
            <a:endParaRPr lang="en-US" dirty="0">
              <a:solidFill>
                <a:prstClr val="black"/>
              </a:solidFill>
              <a:latin typeface="Calibri"/>
              <a:ea typeface="Calibri"/>
              <a:cs typeface="Arial"/>
            </a:endParaRPr>
          </a:p>
          <a:p>
            <a:pPr lvl="0" rtl="1"/>
            <a:r>
              <a:rPr lang="en-US" sz="2000" dirty="0">
                <a:solidFill>
                  <a:srgbClr val="000000"/>
                </a:solidFill>
                <a:latin typeface="Times New Roman"/>
                <a:ea typeface="Calibri"/>
              </a:rPr>
              <a:t>What happens in the story that leads you to believe this?</a:t>
            </a:r>
          </a:p>
          <a:p>
            <a:pPr lvl="0" rtl="1"/>
            <a:r>
              <a:rPr lang="en-US" sz="2000" dirty="0">
                <a:solidFill>
                  <a:srgbClr val="000000"/>
                </a:solidFill>
                <a:latin typeface="Times New Roman"/>
              </a:rPr>
              <a:t>………………………………………………………………………………..</a:t>
            </a:r>
            <a:endParaRPr lang="ar-KW" dirty="0">
              <a:solidFill>
                <a:prstClr val="black"/>
              </a:solidFill>
              <a:latin typeface="Calibri"/>
              <a:cs typeface="Arial"/>
            </a:endParaRPr>
          </a:p>
          <a:p>
            <a:endParaRPr lang="en-US" sz="2800" cap="all" dirty="0" smtClean="0">
              <a:solidFill>
                <a:srgbClr val="EA068C"/>
              </a:solidFill>
              <a:latin typeface="Comic Sans MS"/>
              <a:ea typeface="Times New Roman"/>
              <a:cs typeface="Arial"/>
            </a:endParaRPr>
          </a:p>
        </p:txBody>
      </p:sp>
      <p:sp>
        <p:nvSpPr>
          <p:cNvPr id="3" name="Date Placeholder 2"/>
          <p:cNvSpPr>
            <a:spLocks noGrp="1"/>
          </p:cNvSpPr>
          <p:nvPr>
            <p:ph type="dt" sz="half" idx="10"/>
          </p:nvPr>
        </p:nvSpPr>
        <p:spPr/>
        <p:txBody>
          <a:bodyPr vert="horz" lIns="91440" tIns="45720" rIns="91440" bIns="45720" rtlCol="0" anchor="ctr"/>
          <a:lstStyle/>
          <a:p>
            <a:fld id="{876B2D00-29EC-453B-93BA-32375B989FCC}" type="datetime3">
              <a:rPr lang="en-US" sz="1200" b="1">
                <a:solidFill>
                  <a:srgbClr val="000000"/>
                </a:solidFill>
                <a:latin typeface="Arial" panose="020B0604020202020204" pitchFamily="34" charset="0"/>
                <a:cs typeface="Arial" panose="020B0604020202020204" pitchFamily="34" charset="0"/>
              </a:rPr>
              <a:pPr/>
              <a:t>5 July 2017</a:t>
            </a:fld>
            <a:endParaRPr lang="en-US" sz="1200" b="1">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2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endParaRPr lang="en-US" sz="2800" b="1" dirty="0">
              <a:ln w="12700">
                <a:solidFill>
                  <a:srgbClr val="9BAAB7"/>
                </a:solidFill>
                <a:prstDash val="solid"/>
              </a:ln>
              <a:solidFill>
                <a:srgbClr val="000000"/>
              </a:solidFill>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28</a:t>
            </a:fld>
            <a:endParaRPr lang="en-US" sz="1200" b="1">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4624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0811" y="598398"/>
            <a:ext cx="9075761" cy="590931"/>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36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Making Classroom Reading More Active</a:t>
            </a:r>
          </a:p>
        </p:txBody>
      </p:sp>
      <p:sp>
        <p:nvSpPr>
          <p:cNvPr id="3" name="TextBox 2"/>
          <p:cNvSpPr txBox="1"/>
          <p:nvPr/>
        </p:nvSpPr>
        <p:spPr>
          <a:xfrm>
            <a:off x="1633182" y="1523597"/>
            <a:ext cx="9885527" cy="4524315"/>
          </a:xfrm>
          <a:prstGeom prst="rect">
            <a:avLst/>
          </a:prstGeom>
          <a:noFill/>
        </p:spPr>
        <p:txBody>
          <a:bodyPr wrap="square" rtlCol="1">
            <a:spAutoFit/>
          </a:bodyPr>
          <a:lstStyle/>
          <a:p>
            <a:pPr algn="just"/>
            <a:r>
              <a:rPr lang="en-US" sz="3200" b="1" dirty="0">
                <a:solidFill>
                  <a:srgbClr val="002060"/>
                </a:solidFill>
                <a:latin typeface="Bell MT" panose="02020503060305020303" pitchFamily="18" charset="0"/>
              </a:rPr>
              <a:t>One of the things to bear in mind when lesson planning is that classroom reading is not the same as real reading. Classroom reading aims at helping students develop the skills they need to read more effectively in a variety of ways (the same variety of ways as they can employ in their own languages, of course). To enable this, we plan 'pre-reading', 'while-reading', and 'post-reading' stages. These stages can help us make reading more communicative.</a:t>
            </a:r>
          </a:p>
        </p:txBody>
      </p:sp>
      <p:sp>
        <p:nvSpPr>
          <p:cNvPr id="4" name="Date Placeholder 3"/>
          <p:cNvSpPr>
            <a:spLocks noGrp="1"/>
          </p:cNvSpPr>
          <p:nvPr>
            <p:ph type="dt" sz="half" idx="10"/>
          </p:nvPr>
        </p:nvSpPr>
        <p:spPr/>
        <p:txBody>
          <a:bodyPr vert="horz" lIns="91440" tIns="45720" rIns="91440" bIns="45720" rtlCol="0" anchor="ctr"/>
          <a:lstStyle/>
          <a:p>
            <a:fld id="{FE663639-6325-47B1-AEC1-647BCB7AF879}"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29</a:t>
            </a:fld>
            <a:endParaRPr lang="en-US" sz="1200" b="1" dirty="0">
              <a:solidFill>
                <a:srgbClr val="002060"/>
              </a:solidFill>
            </a:endParaRPr>
          </a:p>
        </p:txBody>
      </p:sp>
    </p:spTree>
    <p:extLst>
      <p:ext uri="{BB962C8B-B14F-4D97-AF65-F5344CB8AC3E}">
        <p14:creationId xmlns:p14="http://schemas.microsoft.com/office/powerpoint/2010/main" val="1464444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78458" y="328586"/>
            <a:ext cx="7284572" cy="1311128"/>
          </a:xfrm>
          <a:noFill/>
        </p:spPr>
        <p:txBody>
          <a:bodyPr wrap="square" rtlCol="1">
            <a:spAutoFit/>
            <a:scene3d>
              <a:camera prst="orthographicFront"/>
              <a:lightRig rig="threePt" dir="t"/>
            </a:scene3d>
            <a:sp3d extrusionH="57150">
              <a:bevelT w="69850" h="69850" prst="divot"/>
            </a:sp3d>
          </a:bodyPr>
          <a:lstStyle/>
          <a:p>
            <a:pPr algn="ctr" defTabSz="914400"/>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Task One </a:t>
            </a:r>
            <a:r>
              <a:rPr kumimoji="1" lang="ar-KW"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
            </a:r>
            <a:br>
              <a:rPr kumimoji="1" lang="ar-KW"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br>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(Think – Pair – Share)</a:t>
            </a:r>
            <a:endParaRPr kumimoji="1" lang="ar-SA"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endParaRPr>
          </a:p>
        </p:txBody>
      </p:sp>
      <p:sp>
        <p:nvSpPr>
          <p:cNvPr id="3" name="TextBox 2"/>
          <p:cNvSpPr txBox="1"/>
          <p:nvPr/>
        </p:nvSpPr>
        <p:spPr>
          <a:xfrm>
            <a:off x="1733266" y="2729948"/>
            <a:ext cx="9553433" cy="1754326"/>
          </a:xfrm>
          <a:prstGeom prst="rect">
            <a:avLst/>
          </a:prstGeom>
          <a:noFill/>
        </p:spPr>
        <p:txBody>
          <a:bodyPr wrap="square" rtlCol="1">
            <a:spAutoFit/>
          </a:bodyPr>
          <a:lstStyle/>
          <a:p>
            <a:pPr algn="just"/>
            <a:r>
              <a:rPr lang="en-US" sz="3600" b="1" dirty="0">
                <a:solidFill>
                  <a:srgbClr val="002060"/>
                </a:solidFill>
                <a:effectLst>
                  <a:outerShdw blurRad="38100" dist="38100" dir="2700000" algn="tl">
                    <a:srgbClr val="000000">
                      <a:alpha val="43137"/>
                    </a:srgbClr>
                  </a:outerShdw>
                </a:effectLst>
                <a:latin typeface="Bell MT" panose="02020503060305020303" pitchFamily="18" charset="0"/>
              </a:rPr>
              <a:t>What are the main difficulties learners face when trying to read a text in a foreign language?</a:t>
            </a:r>
            <a:endParaRPr lang="ar-SA" sz="3600" b="1" dirty="0">
              <a:solidFill>
                <a:srgbClr val="002060"/>
              </a:solidFill>
              <a:effectLst>
                <a:outerShdw blurRad="38100" dist="38100" dir="2700000" algn="tl">
                  <a:srgbClr val="000000">
                    <a:alpha val="43137"/>
                  </a:srgbClr>
                </a:outerShdw>
              </a:effectLst>
              <a:latin typeface="Bell MT" panose="02020503060305020303" pitchFamily="18" charset="0"/>
            </a:endParaRPr>
          </a:p>
        </p:txBody>
      </p:sp>
      <p:sp>
        <p:nvSpPr>
          <p:cNvPr id="4" name="Date Placeholder 3"/>
          <p:cNvSpPr>
            <a:spLocks noGrp="1"/>
          </p:cNvSpPr>
          <p:nvPr>
            <p:ph type="dt" sz="half" idx="10"/>
          </p:nvPr>
        </p:nvSpPr>
        <p:spPr/>
        <p:txBody>
          <a:bodyPr/>
          <a:lstStyle/>
          <a:p>
            <a:fld id="{5F11BB67-2402-42F6-8313-DF5672A57B7F}" type="datetime3">
              <a:rPr lang="en-US" sz="1200" b="1" smtClean="0">
                <a:solidFill>
                  <a:srgbClr val="002060"/>
                </a:solidFill>
              </a:r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a:lstStyle/>
          <a:p>
            <a:r>
              <a:rPr lang="en-US" sz="1200" b="1" smtClean="0">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a:lstStyle/>
          <a:p>
            <a:fld id="{6D22F896-40B5-4ADD-8801-0D06FADFA095}" type="slidenum">
              <a:rPr lang="en-US" sz="1200" b="1" smtClean="0">
                <a:solidFill>
                  <a:srgbClr val="002060"/>
                </a:solidFill>
              </a:rPr>
              <a:t>3</a:t>
            </a:fld>
            <a:endParaRPr lang="en-US" sz="1200" b="1" dirty="0">
              <a:solidFill>
                <a:srgbClr val="002060"/>
              </a:solidFill>
            </a:endParaRPr>
          </a:p>
        </p:txBody>
      </p:sp>
    </p:spTree>
    <p:extLst>
      <p:ext uri="{BB962C8B-B14F-4D97-AF65-F5344CB8AC3E}">
        <p14:creationId xmlns:p14="http://schemas.microsoft.com/office/powerpoint/2010/main" val="309311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0705" y="0"/>
            <a:ext cx="10292860" cy="1588127"/>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3600" b="1" u="sng" dirty="0" smtClean="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Suggested tasks that can be used in the different reading stages</a:t>
            </a:r>
            <a:br>
              <a:rPr kumimoji="1" lang="en-US" sz="3600" b="1" u="sng" dirty="0" smtClean="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br>
            <a:r>
              <a:rPr kumimoji="1" lang="en-US" sz="3600" b="1" u="sng" dirty="0" smtClean="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Pre-reading </a:t>
            </a:r>
            <a:r>
              <a:rPr kumimoji="1" lang="en-US" sz="36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tasks</a:t>
            </a:r>
          </a:p>
        </p:txBody>
      </p:sp>
      <p:sp>
        <p:nvSpPr>
          <p:cNvPr id="3" name="TextBox 2"/>
          <p:cNvSpPr txBox="1"/>
          <p:nvPr/>
        </p:nvSpPr>
        <p:spPr>
          <a:xfrm>
            <a:off x="1619535" y="1561577"/>
            <a:ext cx="9855201" cy="4401205"/>
          </a:xfrm>
          <a:prstGeom prst="rect">
            <a:avLst/>
          </a:prstGeom>
          <a:noFill/>
        </p:spPr>
        <p:txBody>
          <a:bodyPr wrap="square" rtlCol="1">
            <a:spAutoFit/>
          </a:bodyPr>
          <a:lstStyle/>
          <a:p>
            <a:pPr algn="just"/>
            <a:r>
              <a:rPr lang="en-US" sz="2800" b="1" dirty="0">
                <a:solidFill>
                  <a:srgbClr val="002060"/>
                </a:solidFill>
                <a:latin typeface="Bell MT" panose="02020503060305020303" pitchFamily="18" charset="0"/>
              </a:rPr>
              <a:t>Pre-reading tasks often aim to raise the readers' knowledge of what they are about to read (their schematic knowledge) as this knowledge will help them to understand the text. This raising of awareness is most effectively done collaboratively. Approaches include:</a:t>
            </a:r>
          </a:p>
          <a:p>
            <a:pPr algn="just"/>
            <a:endParaRPr lang="en-US" sz="2800" b="1" dirty="0">
              <a:solidFill>
                <a:srgbClr val="002060"/>
              </a:solidFill>
              <a:latin typeface="Bell MT" panose="02020503060305020303" pitchFamily="18" charset="0"/>
            </a:endParaRP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Tell your partner what you know about the topic</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Do a quiz in pairs to find out what you know about the topic</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Look at some pictures related to the topic</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Skimming the first paragraph for gist and then predicting.</a:t>
            </a:r>
          </a:p>
        </p:txBody>
      </p:sp>
      <p:sp>
        <p:nvSpPr>
          <p:cNvPr id="4" name="Date Placeholder 3"/>
          <p:cNvSpPr>
            <a:spLocks noGrp="1"/>
          </p:cNvSpPr>
          <p:nvPr>
            <p:ph type="dt" sz="half" idx="10"/>
          </p:nvPr>
        </p:nvSpPr>
        <p:spPr/>
        <p:txBody>
          <a:bodyPr vert="horz" lIns="91440" tIns="45720" rIns="91440" bIns="45720" rtlCol="0" anchor="ctr"/>
          <a:lstStyle/>
          <a:p>
            <a:fld id="{0D36C7F2-EBC0-45C6-BFB7-04399934339C}"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30</a:t>
            </a:fld>
            <a:endParaRPr lang="en-US" sz="1200" b="1" dirty="0">
              <a:solidFill>
                <a:srgbClr val="002060"/>
              </a:solidFill>
            </a:endParaRPr>
          </a:p>
        </p:txBody>
      </p:sp>
    </p:spTree>
    <p:extLst>
      <p:ext uri="{BB962C8B-B14F-4D97-AF65-F5344CB8AC3E}">
        <p14:creationId xmlns:p14="http://schemas.microsoft.com/office/powerpoint/2010/main" val="294883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61408" y="656273"/>
            <a:ext cx="6896534" cy="701731"/>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While-reading tasks</a:t>
            </a:r>
          </a:p>
        </p:txBody>
      </p:sp>
      <p:sp>
        <p:nvSpPr>
          <p:cNvPr id="3" name="TextBox 2"/>
          <p:cNvSpPr txBox="1"/>
          <p:nvPr/>
        </p:nvSpPr>
        <p:spPr>
          <a:xfrm>
            <a:off x="1405719" y="1349357"/>
            <a:ext cx="10358651" cy="4893647"/>
          </a:xfrm>
          <a:prstGeom prst="rect">
            <a:avLst/>
          </a:prstGeom>
          <a:noFill/>
        </p:spPr>
        <p:txBody>
          <a:bodyPr wrap="square" rtlCol="1">
            <a:spAutoFit/>
          </a:bodyPr>
          <a:lstStyle/>
          <a:p>
            <a:pPr lvl="0" algn="just"/>
            <a:r>
              <a:rPr lang="en-US" sz="2400" b="1" u="sng" dirty="0">
                <a:solidFill>
                  <a:srgbClr val="7030A0"/>
                </a:solidFill>
                <a:latin typeface="Bell MT" panose="02020503060305020303" pitchFamily="18" charset="0"/>
              </a:rPr>
              <a:t>Running and </a:t>
            </a:r>
            <a:r>
              <a:rPr lang="en-US" sz="2400" b="1" u="sng" dirty="0" smtClean="0">
                <a:solidFill>
                  <a:srgbClr val="7030A0"/>
                </a:solidFill>
                <a:latin typeface="Bell MT" panose="02020503060305020303" pitchFamily="18" charset="0"/>
              </a:rPr>
              <a:t>reading:</a:t>
            </a:r>
            <a:r>
              <a:rPr lang="en-US" sz="2400" b="1" dirty="0" smtClean="0">
                <a:solidFill>
                  <a:srgbClr val="7030A0"/>
                </a:solidFill>
                <a:latin typeface="Bell MT" panose="02020503060305020303" pitchFamily="18" charset="0"/>
              </a:rPr>
              <a:t> </a:t>
            </a:r>
            <a:r>
              <a:rPr lang="en-US" sz="2400" b="1" i="1" dirty="0" smtClean="0">
                <a:solidFill>
                  <a:srgbClr val="7030A0"/>
                </a:solidFill>
                <a:latin typeface="Bell MT" panose="02020503060305020303" pitchFamily="18" charset="0"/>
              </a:rPr>
              <a:t>this </a:t>
            </a:r>
            <a:r>
              <a:rPr lang="en-US" sz="2400" b="1" i="1" dirty="0">
                <a:solidFill>
                  <a:srgbClr val="7030A0"/>
                </a:solidFill>
                <a:latin typeface="Bell MT" panose="02020503060305020303" pitchFamily="18" charset="0"/>
              </a:rPr>
              <a:t>approach especially lends itself to scanning as the idea is to encourage the students to read as quickly as possible in a race.</a:t>
            </a:r>
          </a:p>
          <a:p>
            <a:pPr lvl="0" algn="just"/>
            <a:endParaRPr lang="en-US" sz="2400" b="1" dirty="0">
              <a:solidFill>
                <a:srgbClr val="002060"/>
              </a:solidFill>
              <a:latin typeface="Bell MT" panose="02020503060305020303" pitchFamily="18" charset="0"/>
            </a:endParaRPr>
          </a:p>
          <a:p>
            <a:pPr marL="457200" indent="-457200" algn="just">
              <a:buFont typeface="+mj-lt"/>
              <a:buAutoNum type="arabicPeriod"/>
            </a:pPr>
            <a:r>
              <a:rPr lang="en-US" sz="2400" b="1" dirty="0">
                <a:solidFill>
                  <a:srgbClr val="002060"/>
                </a:solidFill>
                <a:latin typeface="Bell MT" panose="02020503060305020303" pitchFamily="18" charset="0"/>
              </a:rPr>
              <a:t>Divide the class into student </a:t>
            </a:r>
            <a:r>
              <a:rPr lang="en-US" sz="2400" b="1" dirty="0" smtClean="0">
                <a:solidFill>
                  <a:srgbClr val="002060"/>
                </a:solidFill>
                <a:latin typeface="Bell MT" panose="02020503060305020303" pitchFamily="18" charset="0"/>
              </a:rPr>
              <a:t>“A” </a:t>
            </a:r>
            <a:r>
              <a:rPr lang="en-US" sz="2400" b="1" dirty="0">
                <a:solidFill>
                  <a:srgbClr val="002060"/>
                </a:solidFill>
                <a:latin typeface="Bell MT" panose="02020503060305020303" pitchFamily="18" charset="0"/>
              </a:rPr>
              <a:t>and student </a:t>
            </a:r>
            <a:r>
              <a:rPr lang="en-US" sz="2400" b="1" dirty="0" smtClean="0">
                <a:solidFill>
                  <a:srgbClr val="002060"/>
                </a:solidFill>
                <a:latin typeface="Bell MT" panose="02020503060305020303" pitchFamily="18" charset="0"/>
              </a:rPr>
              <a:t>“B” </a:t>
            </a:r>
            <a:r>
              <a:rPr lang="en-US" sz="2400" b="1" dirty="0">
                <a:solidFill>
                  <a:srgbClr val="002060"/>
                </a:solidFill>
                <a:latin typeface="Bell MT" panose="02020503060305020303" pitchFamily="18" charset="0"/>
              </a:rPr>
              <a:t>pairs. Student </a:t>
            </a:r>
            <a:r>
              <a:rPr lang="en-US" sz="2400" b="1" dirty="0" smtClean="0">
                <a:solidFill>
                  <a:srgbClr val="002060"/>
                </a:solidFill>
                <a:latin typeface="Bell MT" panose="02020503060305020303" pitchFamily="18" charset="0"/>
              </a:rPr>
              <a:t>“A” </a:t>
            </a:r>
            <a:r>
              <a:rPr lang="en-US" sz="2400" b="1" dirty="0">
                <a:solidFill>
                  <a:srgbClr val="002060"/>
                </a:solidFill>
                <a:latin typeface="Bell MT" panose="02020503060305020303" pitchFamily="18" charset="0"/>
              </a:rPr>
              <a:t>sits at one end of the classroom.</a:t>
            </a:r>
          </a:p>
          <a:p>
            <a:pPr marL="457200" indent="-457200" algn="just">
              <a:buFont typeface="+mj-lt"/>
              <a:buAutoNum type="arabicPeriod"/>
            </a:pPr>
            <a:r>
              <a:rPr lang="en-US" sz="2400" b="1" dirty="0">
                <a:solidFill>
                  <a:srgbClr val="002060"/>
                </a:solidFill>
                <a:latin typeface="Bell MT" panose="02020503060305020303" pitchFamily="18" charset="0"/>
              </a:rPr>
              <a:t>Stick the text to be read on the wall at the other end of the room.</a:t>
            </a:r>
          </a:p>
          <a:p>
            <a:pPr marL="457200" indent="-457200" algn="just">
              <a:buFont typeface="+mj-lt"/>
              <a:buAutoNum type="arabicPeriod"/>
            </a:pPr>
            <a:r>
              <a:rPr lang="en-US" sz="2400" b="1" dirty="0">
                <a:solidFill>
                  <a:srgbClr val="002060"/>
                </a:solidFill>
                <a:latin typeface="Bell MT" panose="02020503060305020303" pitchFamily="18" charset="0"/>
              </a:rPr>
              <a:t>Give student </a:t>
            </a:r>
            <a:r>
              <a:rPr lang="en-US" sz="2400" b="1" dirty="0" smtClean="0">
                <a:solidFill>
                  <a:srgbClr val="002060"/>
                </a:solidFill>
                <a:latin typeface="Bell MT" panose="02020503060305020303" pitchFamily="18" charset="0"/>
              </a:rPr>
              <a:t>“A” </a:t>
            </a:r>
            <a:r>
              <a:rPr lang="en-US" sz="2400" b="1" dirty="0">
                <a:solidFill>
                  <a:srgbClr val="002060"/>
                </a:solidFill>
                <a:latin typeface="Bell MT" panose="02020503060305020303" pitchFamily="18" charset="0"/>
              </a:rPr>
              <a:t>a list of questions.</a:t>
            </a:r>
          </a:p>
          <a:p>
            <a:pPr marL="457200" indent="-457200" algn="just">
              <a:buFont typeface="+mj-lt"/>
              <a:buAutoNum type="arabicPeriod"/>
            </a:pPr>
            <a:r>
              <a:rPr lang="en-US" sz="2400" b="1" dirty="0">
                <a:solidFill>
                  <a:srgbClr val="002060"/>
                </a:solidFill>
                <a:latin typeface="Bell MT" panose="02020503060305020303" pitchFamily="18" charset="0"/>
              </a:rPr>
              <a:t>Student </a:t>
            </a:r>
            <a:r>
              <a:rPr lang="en-US" sz="2400" b="1" dirty="0" smtClean="0">
                <a:solidFill>
                  <a:srgbClr val="002060"/>
                </a:solidFill>
                <a:latin typeface="Bell MT" panose="02020503060305020303" pitchFamily="18" charset="0"/>
              </a:rPr>
              <a:t>“A” </a:t>
            </a:r>
            <a:r>
              <a:rPr lang="en-US" sz="2400" b="1" dirty="0">
                <a:solidFill>
                  <a:srgbClr val="002060"/>
                </a:solidFill>
                <a:latin typeface="Bell MT" panose="02020503060305020303" pitchFamily="18" charset="0"/>
              </a:rPr>
              <a:t>reads the first question to student </a:t>
            </a:r>
            <a:r>
              <a:rPr lang="en-US" sz="2400" b="1" dirty="0" smtClean="0">
                <a:solidFill>
                  <a:srgbClr val="002060"/>
                </a:solidFill>
                <a:latin typeface="Bell MT" panose="02020503060305020303" pitchFamily="18" charset="0"/>
              </a:rPr>
              <a:t>“B” </a:t>
            </a:r>
            <a:r>
              <a:rPr lang="en-US" sz="2400" b="1" dirty="0">
                <a:solidFill>
                  <a:srgbClr val="002060"/>
                </a:solidFill>
                <a:latin typeface="Bell MT" panose="02020503060305020303" pitchFamily="18" charset="0"/>
              </a:rPr>
              <a:t>who has to run down the classroom to find the answer in the text, and then run back to dictate the answer to student </a:t>
            </a:r>
            <a:r>
              <a:rPr lang="en-US" sz="2400" b="1" dirty="0" smtClean="0">
                <a:solidFill>
                  <a:srgbClr val="002060"/>
                </a:solidFill>
                <a:latin typeface="Bell MT" panose="02020503060305020303" pitchFamily="18" charset="0"/>
              </a:rPr>
              <a:t>“A”, </a:t>
            </a:r>
            <a:r>
              <a:rPr lang="en-US" sz="2400" b="1" dirty="0">
                <a:solidFill>
                  <a:srgbClr val="002060"/>
                </a:solidFill>
                <a:latin typeface="Bell MT" panose="02020503060305020303" pitchFamily="18" charset="0"/>
              </a:rPr>
              <a:t>who then tells </a:t>
            </a:r>
            <a:r>
              <a:rPr lang="en-US" sz="2400" b="1" dirty="0" smtClean="0">
                <a:solidFill>
                  <a:srgbClr val="002060"/>
                </a:solidFill>
                <a:latin typeface="Bell MT" panose="02020503060305020303" pitchFamily="18" charset="0"/>
              </a:rPr>
              <a:t>“B” </a:t>
            </a:r>
            <a:r>
              <a:rPr lang="en-US" sz="2400" b="1" dirty="0">
                <a:solidFill>
                  <a:srgbClr val="002060"/>
                </a:solidFill>
                <a:latin typeface="Bell MT" panose="02020503060305020303" pitchFamily="18" charset="0"/>
              </a:rPr>
              <a:t>question 2 and so on.</a:t>
            </a:r>
          </a:p>
          <a:p>
            <a:pPr marL="457200" indent="-457200" algn="just">
              <a:buFont typeface="+mj-lt"/>
              <a:buAutoNum type="arabicPeriod"/>
            </a:pPr>
            <a:r>
              <a:rPr lang="en-US" sz="2400" b="1" dirty="0">
                <a:solidFill>
                  <a:srgbClr val="002060"/>
                </a:solidFill>
                <a:latin typeface="Bell MT" panose="02020503060305020303" pitchFamily="18" charset="0"/>
              </a:rPr>
              <a:t>The first pair to answer all the questions wins. (students swap roles halfway through so everyone gets a chance to scan).</a:t>
            </a:r>
          </a:p>
        </p:txBody>
      </p:sp>
      <p:sp>
        <p:nvSpPr>
          <p:cNvPr id="4" name="Date Placeholder 3"/>
          <p:cNvSpPr>
            <a:spLocks noGrp="1"/>
          </p:cNvSpPr>
          <p:nvPr>
            <p:ph type="dt" sz="half" idx="10"/>
          </p:nvPr>
        </p:nvSpPr>
        <p:spPr/>
        <p:txBody>
          <a:bodyPr vert="horz" lIns="91440" tIns="45720" rIns="91440" bIns="45720" rtlCol="0" anchor="ctr"/>
          <a:lstStyle/>
          <a:p>
            <a:fld id="{7DDA943B-294D-41DB-AE02-0001EE47EEE7}"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31</a:t>
            </a:fld>
            <a:endParaRPr lang="en-US" sz="1200" b="1" dirty="0">
              <a:solidFill>
                <a:srgbClr val="002060"/>
              </a:solidFill>
            </a:endParaRPr>
          </a:p>
        </p:txBody>
      </p:sp>
    </p:spTree>
    <p:extLst>
      <p:ext uri="{BB962C8B-B14F-4D97-AF65-F5344CB8AC3E}">
        <p14:creationId xmlns:p14="http://schemas.microsoft.com/office/powerpoint/2010/main" val="2459838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9912" y="651377"/>
            <a:ext cx="6896534" cy="701731"/>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While-reading tasks</a:t>
            </a:r>
          </a:p>
        </p:txBody>
      </p:sp>
      <p:sp>
        <p:nvSpPr>
          <p:cNvPr id="3" name="TextBox 2"/>
          <p:cNvSpPr txBox="1"/>
          <p:nvPr/>
        </p:nvSpPr>
        <p:spPr>
          <a:xfrm>
            <a:off x="1524000" y="1793590"/>
            <a:ext cx="10008358" cy="4401205"/>
          </a:xfrm>
          <a:prstGeom prst="rect">
            <a:avLst/>
          </a:prstGeom>
          <a:noFill/>
        </p:spPr>
        <p:txBody>
          <a:bodyPr wrap="square" rtlCol="1">
            <a:spAutoFit/>
          </a:bodyPr>
          <a:lstStyle/>
          <a:p>
            <a:pPr lvl="0" algn="just"/>
            <a:r>
              <a:rPr lang="en-US" sz="2800" b="1" u="sng" dirty="0" smtClean="0">
                <a:solidFill>
                  <a:srgbClr val="7030A0"/>
                </a:solidFill>
                <a:latin typeface="Bell MT" panose="02020503060305020303" pitchFamily="18" charset="0"/>
              </a:rPr>
              <a:t>Slashed/Cut-pup </a:t>
            </a:r>
            <a:r>
              <a:rPr lang="en-US" sz="2800" b="1" u="sng" dirty="0">
                <a:solidFill>
                  <a:srgbClr val="7030A0"/>
                </a:solidFill>
                <a:latin typeface="Bell MT" panose="02020503060305020303" pitchFamily="18" charset="0"/>
              </a:rPr>
              <a:t>texts:</a:t>
            </a:r>
            <a:r>
              <a:rPr lang="en-US" sz="2800" b="1" dirty="0">
                <a:solidFill>
                  <a:srgbClr val="002060"/>
                </a:solidFill>
                <a:latin typeface="Bell MT" panose="02020503060305020303" pitchFamily="18" charset="0"/>
              </a:rPr>
              <a:t> </a:t>
            </a:r>
            <a:r>
              <a:rPr lang="en-US" sz="2800" b="1" i="1" dirty="0">
                <a:solidFill>
                  <a:srgbClr val="7030A0"/>
                </a:solidFill>
                <a:latin typeface="Bell MT" panose="02020503060305020303" pitchFamily="18" charset="0"/>
              </a:rPr>
              <a:t>This is a genuinely collaborative reading approach.</a:t>
            </a:r>
          </a:p>
          <a:p>
            <a:pPr lvl="0" algn="just"/>
            <a:endParaRPr lang="en-US" sz="2800" b="1" dirty="0">
              <a:solidFill>
                <a:srgbClr val="002060"/>
              </a:solidFill>
              <a:latin typeface="Bell MT" panose="02020503060305020303" pitchFamily="18" charset="0"/>
            </a:endParaRPr>
          </a:p>
          <a:p>
            <a:pPr marL="342900" indent="-342900" algn="just">
              <a:buFont typeface="+mj-lt"/>
              <a:buAutoNum type="arabicPeriod"/>
            </a:pPr>
            <a:r>
              <a:rPr lang="en-US" sz="2800" b="1" dirty="0">
                <a:solidFill>
                  <a:srgbClr val="002060"/>
                </a:solidFill>
                <a:latin typeface="Bell MT" panose="02020503060305020303" pitchFamily="18" charset="0"/>
              </a:rPr>
              <a:t>Photocopy a suitable text and cut it diagonally into four.</a:t>
            </a:r>
          </a:p>
          <a:p>
            <a:pPr marL="342900" indent="-342900" algn="just">
              <a:buFont typeface="+mj-lt"/>
              <a:buAutoNum type="arabicPeriod"/>
            </a:pPr>
            <a:r>
              <a:rPr lang="en-US" sz="2800" b="1" dirty="0">
                <a:solidFill>
                  <a:srgbClr val="002060"/>
                </a:solidFill>
                <a:latin typeface="Bell MT" panose="02020503060305020303" pitchFamily="18" charset="0"/>
              </a:rPr>
              <a:t>Seat students in fours. Give a piece of the text to each student. They mustn't show their piece to the others.</a:t>
            </a:r>
          </a:p>
          <a:p>
            <a:pPr marL="342900" indent="-342900" algn="just">
              <a:buFont typeface="+mj-lt"/>
              <a:buAutoNum type="arabicPeriod"/>
            </a:pPr>
            <a:r>
              <a:rPr lang="en-US" sz="2800" b="1" dirty="0">
                <a:solidFill>
                  <a:srgbClr val="002060"/>
                </a:solidFill>
                <a:latin typeface="Bell MT" panose="02020503060305020303" pitchFamily="18" charset="0"/>
              </a:rPr>
              <a:t>Give each group a set of questions.</a:t>
            </a:r>
          </a:p>
          <a:p>
            <a:pPr marL="342900" indent="-342900" algn="just">
              <a:buFont typeface="+mj-lt"/>
              <a:buAutoNum type="arabicPeriod"/>
            </a:pPr>
            <a:r>
              <a:rPr lang="en-US" sz="2800" b="1" dirty="0">
                <a:solidFill>
                  <a:srgbClr val="002060"/>
                </a:solidFill>
                <a:latin typeface="Bell MT" panose="02020503060305020303" pitchFamily="18" charset="0"/>
              </a:rPr>
              <a:t>The group have to work collaboratively to answer the questions since no one has the whole of the text.</a:t>
            </a:r>
          </a:p>
          <a:p>
            <a:pPr marL="342900" indent="-342900" algn="just">
              <a:buFont typeface="+mj-lt"/>
              <a:buAutoNum type="arabicPeriod"/>
            </a:pPr>
            <a:r>
              <a:rPr lang="en-US" sz="2800" b="1" dirty="0">
                <a:solidFill>
                  <a:srgbClr val="002060"/>
                </a:solidFill>
                <a:latin typeface="Bell MT" panose="02020503060305020303" pitchFamily="18" charset="0"/>
              </a:rPr>
              <a:t>Groups can compare answers when they have finished.</a:t>
            </a:r>
          </a:p>
        </p:txBody>
      </p:sp>
      <p:sp>
        <p:nvSpPr>
          <p:cNvPr id="4" name="Date Placeholder 3"/>
          <p:cNvSpPr>
            <a:spLocks noGrp="1"/>
          </p:cNvSpPr>
          <p:nvPr>
            <p:ph type="dt" sz="half" idx="10"/>
          </p:nvPr>
        </p:nvSpPr>
        <p:spPr/>
        <p:txBody>
          <a:bodyPr vert="horz" lIns="91440" tIns="45720" rIns="91440" bIns="45720" rtlCol="0" anchor="ctr"/>
          <a:lstStyle/>
          <a:p>
            <a:fld id="{2B4798D2-ACCA-4C90-92D8-612A20F21BD4}"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32</a:t>
            </a:fld>
            <a:endParaRPr lang="en-US" sz="1200" b="1" dirty="0">
              <a:solidFill>
                <a:srgbClr val="002060"/>
              </a:solidFill>
            </a:endParaRPr>
          </a:p>
        </p:txBody>
      </p:sp>
    </p:spTree>
    <p:extLst>
      <p:ext uri="{BB962C8B-B14F-4D97-AF65-F5344CB8AC3E}">
        <p14:creationId xmlns:p14="http://schemas.microsoft.com/office/powerpoint/2010/main" val="2188968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1572" y="869270"/>
            <a:ext cx="6896534" cy="701731"/>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While-reading tasks</a:t>
            </a:r>
          </a:p>
        </p:txBody>
      </p:sp>
      <p:sp>
        <p:nvSpPr>
          <p:cNvPr id="3" name="TextBox 2"/>
          <p:cNvSpPr txBox="1"/>
          <p:nvPr/>
        </p:nvSpPr>
        <p:spPr>
          <a:xfrm>
            <a:off x="1592239" y="2680298"/>
            <a:ext cx="9855201" cy="2062103"/>
          </a:xfrm>
          <a:prstGeom prst="rect">
            <a:avLst/>
          </a:prstGeom>
          <a:noFill/>
        </p:spPr>
        <p:txBody>
          <a:bodyPr wrap="square" rtlCol="1">
            <a:spAutoFit/>
          </a:bodyPr>
          <a:lstStyle/>
          <a:p>
            <a:pPr lvl="0" algn="just"/>
            <a:r>
              <a:rPr lang="en-US" sz="3200" b="1" u="sng" dirty="0">
                <a:solidFill>
                  <a:srgbClr val="7030A0"/>
                </a:solidFill>
                <a:latin typeface="Bell MT" panose="02020503060305020303" pitchFamily="18" charset="0"/>
              </a:rPr>
              <a:t>Using websites:</a:t>
            </a:r>
            <a:r>
              <a:rPr lang="en-US" sz="3200" b="1" dirty="0">
                <a:solidFill>
                  <a:srgbClr val="002060"/>
                </a:solidFill>
                <a:latin typeface="Bell MT" panose="02020503060305020303" pitchFamily="18" charset="0"/>
              </a:rPr>
              <a:t> </a:t>
            </a:r>
            <a:r>
              <a:rPr lang="en-US" sz="3200" b="1" i="1" dirty="0">
                <a:solidFill>
                  <a:srgbClr val="7030A0"/>
                </a:solidFill>
                <a:latin typeface="Bell MT" panose="02020503060305020303" pitchFamily="18" charset="0"/>
              </a:rPr>
              <a:t>if you have a computer room available this is a very effective way of promoting communication as students can work on a reading task in pairs reading from the same screen.</a:t>
            </a:r>
            <a:endParaRPr lang="en-US" sz="3200" i="1" dirty="0">
              <a:solidFill>
                <a:srgbClr val="7030A0"/>
              </a:solidFill>
              <a:latin typeface="Bell MT" panose="02020503060305020303" pitchFamily="18" charset="0"/>
            </a:endParaRPr>
          </a:p>
        </p:txBody>
      </p:sp>
      <p:sp>
        <p:nvSpPr>
          <p:cNvPr id="4" name="Date Placeholder 3"/>
          <p:cNvSpPr>
            <a:spLocks noGrp="1"/>
          </p:cNvSpPr>
          <p:nvPr>
            <p:ph type="dt" sz="half" idx="10"/>
          </p:nvPr>
        </p:nvSpPr>
        <p:spPr/>
        <p:txBody>
          <a:bodyPr vert="horz" lIns="91440" tIns="45720" rIns="91440" bIns="45720" rtlCol="0" anchor="ctr"/>
          <a:lstStyle/>
          <a:p>
            <a:fld id="{77C0A524-860C-43A6-9C91-AAC0D986EA92}"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33</a:t>
            </a:fld>
            <a:endParaRPr lang="en-US" sz="1200" b="1" dirty="0">
              <a:solidFill>
                <a:srgbClr val="002060"/>
              </a:solidFill>
            </a:endParaRPr>
          </a:p>
        </p:txBody>
      </p:sp>
    </p:spTree>
    <p:extLst>
      <p:ext uri="{BB962C8B-B14F-4D97-AF65-F5344CB8AC3E}">
        <p14:creationId xmlns:p14="http://schemas.microsoft.com/office/powerpoint/2010/main" val="3452526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9386" y="793942"/>
            <a:ext cx="6896534" cy="701731"/>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While-reading tasks</a:t>
            </a:r>
          </a:p>
        </p:txBody>
      </p:sp>
      <p:sp>
        <p:nvSpPr>
          <p:cNvPr id="3" name="TextBox 2"/>
          <p:cNvSpPr txBox="1"/>
          <p:nvPr/>
        </p:nvSpPr>
        <p:spPr>
          <a:xfrm>
            <a:off x="1606253" y="1794383"/>
            <a:ext cx="9813892" cy="4401205"/>
          </a:xfrm>
          <a:prstGeom prst="rect">
            <a:avLst/>
          </a:prstGeom>
          <a:noFill/>
        </p:spPr>
        <p:txBody>
          <a:bodyPr wrap="square" rtlCol="1">
            <a:spAutoFit/>
          </a:bodyPr>
          <a:lstStyle/>
          <a:p>
            <a:pPr lvl="0" algn="just"/>
            <a:r>
              <a:rPr lang="en-US" sz="2800" b="1" u="sng" dirty="0" smtClean="0">
                <a:solidFill>
                  <a:srgbClr val="7030A0"/>
                </a:solidFill>
                <a:latin typeface="Bell MT" panose="02020503060305020303" pitchFamily="18" charset="0"/>
              </a:rPr>
              <a:t>Jigsaw </a:t>
            </a:r>
            <a:r>
              <a:rPr lang="en-US" sz="2800" b="1" u="sng" dirty="0">
                <a:solidFill>
                  <a:srgbClr val="7030A0"/>
                </a:solidFill>
                <a:latin typeface="Bell MT" panose="02020503060305020303" pitchFamily="18" charset="0"/>
              </a:rPr>
              <a:t>reading:</a:t>
            </a:r>
            <a:r>
              <a:rPr lang="en-US" sz="2800" b="1" dirty="0">
                <a:solidFill>
                  <a:srgbClr val="002060"/>
                </a:solidFill>
                <a:latin typeface="Bell MT" panose="02020503060305020303" pitchFamily="18" charset="0"/>
              </a:rPr>
              <a:t> </a:t>
            </a:r>
            <a:r>
              <a:rPr lang="en-US" sz="2800" b="1" i="1" dirty="0">
                <a:solidFill>
                  <a:srgbClr val="7030A0"/>
                </a:solidFill>
                <a:latin typeface="Bell MT" panose="02020503060305020303" pitchFamily="18" charset="0"/>
              </a:rPr>
              <a:t>is an old </a:t>
            </a:r>
            <a:r>
              <a:rPr lang="en-US" sz="2800" b="1" i="1" dirty="0" err="1">
                <a:solidFill>
                  <a:srgbClr val="7030A0"/>
                </a:solidFill>
                <a:latin typeface="Bell MT" panose="02020503060305020303" pitchFamily="18" charset="0"/>
              </a:rPr>
              <a:t>favourite</a:t>
            </a:r>
            <a:r>
              <a:rPr lang="en-US" sz="2800" b="1" i="1" dirty="0">
                <a:solidFill>
                  <a:srgbClr val="7030A0"/>
                </a:solidFill>
                <a:latin typeface="Bell MT" panose="02020503060305020303" pitchFamily="18" charset="0"/>
              </a:rPr>
              <a:t> but perennially effective.</a:t>
            </a:r>
          </a:p>
          <a:p>
            <a:pPr lvl="0" algn="just"/>
            <a:endParaRPr lang="en-US" sz="2800" b="1" dirty="0">
              <a:solidFill>
                <a:srgbClr val="002060"/>
              </a:solidFill>
              <a:latin typeface="Bell MT" panose="02020503060305020303" pitchFamily="18" charset="0"/>
            </a:endParaRPr>
          </a:p>
          <a:p>
            <a:pPr marL="342900" indent="-342900" algn="just">
              <a:buFont typeface="+mj-lt"/>
              <a:buAutoNum type="arabicPeriod"/>
            </a:pPr>
            <a:r>
              <a:rPr lang="en-US" sz="2800" b="1" dirty="0">
                <a:solidFill>
                  <a:srgbClr val="002060"/>
                </a:solidFill>
                <a:latin typeface="Bell MT" panose="02020503060305020303" pitchFamily="18" charset="0"/>
              </a:rPr>
              <a:t>Divide a text into two parts or find two (or three) separate texts on the same topic.</a:t>
            </a:r>
          </a:p>
          <a:p>
            <a:pPr marL="342900" indent="-342900" algn="just">
              <a:buFont typeface="+mj-lt"/>
              <a:buAutoNum type="arabicPeriod"/>
            </a:pPr>
            <a:r>
              <a:rPr lang="en-US" sz="2800" b="1" dirty="0">
                <a:solidFill>
                  <a:srgbClr val="002060"/>
                </a:solidFill>
                <a:latin typeface="Bell MT" panose="02020503060305020303" pitchFamily="18" charset="0"/>
              </a:rPr>
              <a:t>Students A get one text and a related task, students B get the other text and task.</a:t>
            </a:r>
          </a:p>
          <a:p>
            <a:pPr marL="342900" indent="-342900" algn="just">
              <a:buFont typeface="+mj-lt"/>
              <a:buAutoNum type="arabicPeriod"/>
            </a:pPr>
            <a:r>
              <a:rPr lang="en-US" sz="2800" b="1" dirty="0">
                <a:solidFill>
                  <a:srgbClr val="002060"/>
                </a:solidFill>
                <a:latin typeface="Bell MT" panose="02020503060305020303" pitchFamily="18" charset="0"/>
              </a:rPr>
              <a:t>Students A complete their tasks in a group. Students B likewise. Compare answers in A &amp; B groups.</a:t>
            </a:r>
          </a:p>
          <a:p>
            <a:pPr marL="342900" indent="-342900" algn="just">
              <a:buFont typeface="+mj-lt"/>
              <a:buAutoNum type="arabicPeriod"/>
            </a:pPr>
            <a:r>
              <a:rPr lang="en-US" sz="2800" b="1" dirty="0">
                <a:solidFill>
                  <a:srgbClr val="002060"/>
                </a:solidFill>
                <a:latin typeface="Bell MT" panose="02020503060305020303" pitchFamily="18" charset="0"/>
              </a:rPr>
              <a:t>Students get into A &amp; B pairs and tell each other about their tasks.</a:t>
            </a:r>
          </a:p>
        </p:txBody>
      </p:sp>
      <p:sp>
        <p:nvSpPr>
          <p:cNvPr id="4" name="Date Placeholder 3"/>
          <p:cNvSpPr>
            <a:spLocks noGrp="1"/>
          </p:cNvSpPr>
          <p:nvPr>
            <p:ph type="dt" sz="half" idx="10"/>
          </p:nvPr>
        </p:nvSpPr>
        <p:spPr/>
        <p:txBody>
          <a:bodyPr vert="horz" lIns="91440" tIns="45720" rIns="91440" bIns="45720" rtlCol="0" anchor="ctr"/>
          <a:lstStyle/>
          <a:p>
            <a:fld id="{259D6398-AF75-488D-B781-DF67FA1A0840}"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34</a:t>
            </a:fld>
            <a:endParaRPr lang="en-US" sz="1200" b="1" dirty="0">
              <a:solidFill>
                <a:srgbClr val="002060"/>
              </a:solidFill>
            </a:endParaRPr>
          </a:p>
        </p:txBody>
      </p:sp>
    </p:spTree>
    <p:extLst>
      <p:ext uri="{BB962C8B-B14F-4D97-AF65-F5344CB8AC3E}">
        <p14:creationId xmlns:p14="http://schemas.microsoft.com/office/powerpoint/2010/main" val="4176142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3741" y="670971"/>
            <a:ext cx="6896534" cy="701731"/>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While-reading tasks</a:t>
            </a:r>
          </a:p>
        </p:txBody>
      </p:sp>
      <p:sp>
        <p:nvSpPr>
          <p:cNvPr id="3" name="TextBox 2"/>
          <p:cNvSpPr txBox="1"/>
          <p:nvPr/>
        </p:nvSpPr>
        <p:spPr>
          <a:xfrm>
            <a:off x="1565308" y="1944510"/>
            <a:ext cx="9953401" cy="4031873"/>
          </a:xfrm>
          <a:prstGeom prst="rect">
            <a:avLst/>
          </a:prstGeom>
          <a:noFill/>
        </p:spPr>
        <p:txBody>
          <a:bodyPr wrap="square" rtlCol="1">
            <a:spAutoFit/>
          </a:bodyPr>
          <a:lstStyle/>
          <a:p>
            <a:pPr lvl="0" algn="just"/>
            <a:r>
              <a:rPr lang="en-US" sz="3200" b="1" u="sng" dirty="0" smtClean="0">
                <a:solidFill>
                  <a:srgbClr val="7030A0"/>
                </a:solidFill>
                <a:latin typeface="Bell MT" panose="02020503060305020303" pitchFamily="18" charset="0"/>
              </a:rPr>
              <a:t>Creating </a:t>
            </a:r>
            <a:r>
              <a:rPr lang="en-US" sz="3200" b="1" u="sng" dirty="0">
                <a:solidFill>
                  <a:srgbClr val="7030A0"/>
                </a:solidFill>
                <a:latin typeface="Bell MT" panose="02020503060305020303" pitchFamily="18" charset="0"/>
              </a:rPr>
              <a:t>a class text bank:</a:t>
            </a:r>
            <a:r>
              <a:rPr lang="en-US" sz="3200" b="1" dirty="0">
                <a:solidFill>
                  <a:srgbClr val="7030A0"/>
                </a:solidFill>
                <a:latin typeface="Bell MT" panose="02020503060305020303" pitchFamily="18" charset="0"/>
              </a:rPr>
              <a:t> </a:t>
            </a:r>
            <a:r>
              <a:rPr lang="en-US" sz="3200" b="1" dirty="0">
                <a:solidFill>
                  <a:srgbClr val="002060"/>
                </a:solidFill>
                <a:latin typeface="Bell MT" panose="02020503060305020303" pitchFamily="18" charset="0"/>
              </a:rPr>
              <a:t>encourage students to bring in interesting texts that they have found (perhaps as a homework task using the Internet) which can be submitted to the class text bank. For weekend homework, each student selects a text to take away which they then discuss with the student who originally submitted it. This is, of course, what readers do in real life.</a:t>
            </a:r>
            <a:endParaRPr lang="en-US" sz="3200" dirty="0">
              <a:solidFill>
                <a:srgbClr val="002060"/>
              </a:solidFill>
              <a:latin typeface="Bell MT" panose="02020503060305020303" pitchFamily="18" charset="0"/>
            </a:endParaRPr>
          </a:p>
        </p:txBody>
      </p:sp>
      <p:sp>
        <p:nvSpPr>
          <p:cNvPr id="4" name="Date Placeholder 3"/>
          <p:cNvSpPr>
            <a:spLocks noGrp="1"/>
          </p:cNvSpPr>
          <p:nvPr>
            <p:ph type="dt" sz="half" idx="10"/>
          </p:nvPr>
        </p:nvSpPr>
        <p:spPr/>
        <p:txBody>
          <a:bodyPr vert="horz" lIns="91440" tIns="45720" rIns="91440" bIns="45720" rtlCol="0" anchor="ctr"/>
          <a:lstStyle/>
          <a:p>
            <a:fld id="{F731DBAF-C9EC-4015-A359-C5FE94AD89F3}"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35</a:t>
            </a:fld>
            <a:endParaRPr lang="en-US" sz="1200" b="1" dirty="0">
              <a:solidFill>
                <a:srgbClr val="002060"/>
              </a:solidFill>
            </a:endParaRPr>
          </a:p>
        </p:txBody>
      </p:sp>
    </p:spTree>
    <p:extLst>
      <p:ext uri="{BB962C8B-B14F-4D97-AF65-F5344CB8AC3E}">
        <p14:creationId xmlns:p14="http://schemas.microsoft.com/office/powerpoint/2010/main" val="2261109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3741" y="628243"/>
            <a:ext cx="6896534" cy="701731"/>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Post-reading tasks</a:t>
            </a:r>
          </a:p>
        </p:txBody>
      </p:sp>
      <p:sp>
        <p:nvSpPr>
          <p:cNvPr id="3" name="TextBox 2"/>
          <p:cNvSpPr txBox="1"/>
          <p:nvPr/>
        </p:nvSpPr>
        <p:spPr>
          <a:xfrm>
            <a:off x="1565308" y="2067342"/>
            <a:ext cx="9953401" cy="3046988"/>
          </a:xfrm>
          <a:prstGeom prst="rect">
            <a:avLst/>
          </a:prstGeom>
          <a:noFill/>
        </p:spPr>
        <p:txBody>
          <a:bodyPr wrap="square" rtlCol="1">
            <a:spAutoFit/>
          </a:bodyPr>
          <a:lstStyle/>
          <a:p>
            <a:pPr marL="285750" indent="-285750">
              <a:buFont typeface="Arial" panose="020B0604020202020204" pitchFamily="34" charset="0"/>
              <a:buChar char="•"/>
            </a:pPr>
            <a:r>
              <a:rPr lang="en-US" sz="3200" b="1" dirty="0" smtClean="0">
                <a:solidFill>
                  <a:srgbClr val="002060"/>
                </a:solidFill>
                <a:latin typeface="Bell MT" panose="02020503060305020303" pitchFamily="18" charset="0"/>
              </a:rPr>
              <a:t>Discussions </a:t>
            </a:r>
            <a:r>
              <a:rPr lang="en-US" sz="3200" b="1" dirty="0">
                <a:solidFill>
                  <a:srgbClr val="002060"/>
                </a:solidFill>
                <a:latin typeface="Bell MT" panose="02020503060305020303" pitchFamily="18" charset="0"/>
              </a:rPr>
              <a:t>about the text</a:t>
            </a:r>
          </a:p>
          <a:p>
            <a:pPr marL="285750" indent="-285750">
              <a:buFont typeface="Arial" panose="020B0604020202020204" pitchFamily="34" charset="0"/>
              <a:buChar char="•"/>
            </a:pPr>
            <a:r>
              <a:rPr lang="en-US" sz="3200" b="1" dirty="0" err="1">
                <a:solidFill>
                  <a:srgbClr val="002060"/>
                </a:solidFill>
                <a:latin typeface="Bell MT" panose="02020503060305020303" pitchFamily="18" charset="0"/>
              </a:rPr>
              <a:t>Summarising</a:t>
            </a:r>
            <a:r>
              <a:rPr lang="en-US" sz="3200" b="1" dirty="0">
                <a:solidFill>
                  <a:srgbClr val="002060"/>
                </a:solidFill>
                <a:latin typeface="Bell MT" panose="02020503060305020303" pitchFamily="18" charset="0"/>
              </a:rPr>
              <a:t> texts</a:t>
            </a:r>
          </a:p>
          <a:p>
            <a:pPr marL="285750" indent="-285750">
              <a:buFont typeface="Arial" panose="020B0604020202020204" pitchFamily="34" charset="0"/>
              <a:buChar char="•"/>
            </a:pPr>
            <a:r>
              <a:rPr lang="en-US" sz="3200" b="1" dirty="0">
                <a:solidFill>
                  <a:srgbClr val="002060"/>
                </a:solidFill>
                <a:latin typeface="Bell MT" panose="02020503060305020303" pitchFamily="18" charset="0"/>
              </a:rPr>
              <a:t>Reviewing texts</a:t>
            </a:r>
          </a:p>
          <a:p>
            <a:pPr marL="285750" indent="-285750">
              <a:buFont typeface="Arial" panose="020B0604020202020204" pitchFamily="34" charset="0"/>
              <a:buChar char="•"/>
            </a:pPr>
            <a:r>
              <a:rPr lang="en-US" sz="3200" b="1" dirty="0">
                <a:solidFill>
                  <a:srgbClr val="002060"/>
                </a:solidFill>
                <a:latin typeface="Bell MT" panose="02020503060305020303" pitchFamily="18" charset="0"/>
              </a:rPr>
              <a:t>Using a 'follow-up' speaking task related to the topic</a:t>
            </a:r>
          </a:p>
          <a:p>
            <a:pPr marL="285750" indent="-285750">
              <a:buFont typeface="Arial" panose="020B0604020202020204" pitchFamily="34" charset="0"/>
              <a:buChar char="•"/>
            </a:pPr>
            <a:r>
              <a:rPr lang="en-US" sz="3200" b="1" dirty="0">
                <a:solidFill>
                  <a:srgbClr val="002060"/>
                </a:solidFill>
                <a:latin typeface="Bell MT" panose="02020503060305020303" pitchFamily="18" charset="0"/>
              </a:rPr>
              <a:t>Looking at the language of the text (e.g. collocations</a:t>
            </a:r>
            <a:r>
              <a:rPr lang="en-US" sz="3200" b="1" dirty="0" smtClean="0">
                <a:solidFill>
                  <a:srgbClr val="002060"/>
                </a:solidFill>
                <a:latin typeface="Bell MT" panose="02020503060305020303" pitchFamily="18" charset="0"/>
              </a:rPr>
              <a:t>).</a:t>
            </a:r>
            <a:endParaRPr lang="en-US" sz="3200" b="1" dirty="0">
              <a:solidFill>
                <a:srgbClr val="002060"/>
              </a:solidFill>
              <a:latin typeface="Bell MT" panose="02020503060305020303" pitchFamily="18" charset="0"/>
            </a:endParaRPr>
          </a:p>
        </p:txBody>
      </p:sp>
      <p:sp>
        <p:nvSpPr>
          <p:cNvPr id="4" name="Date Placeholder 3"/>
          <p:cNvSpPr>
            <a:spLocks noGrp="1"/>
          </p:cNvSpPr>
          <p:nvPr>
            <p:ph type="dt" sz="half" idx="10"/>
          </p:nvPr>
        </p:nvSpPr>
        <p:spPr/>
        <p:txBody>
          <a:bodyPr vert="horz" lIns="91440" tIns="45720" rIns="91440" bIns="45720" rtlCol="0" anchor="ctr"/>
          <a:lstStyle/>
          <a:p>
            <a:fld id="{717E0813-89FF-4405-BAEC-3FAEF54C1456}"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36</a:t>
            </a:fld>
            <a:endParaRPr lang="en-US" sz="1200" b="1" dirty="0">
              <a:solidFill>
                <a:srgbClr val="002060"/>
              </a:solidFill>
            </a:endParaRPr>
          </a:p>
        </p:txBody>
      </p:sp>
    </p:spTree>
    <p:extLst>
      <p:ext uri="{BB962C8B-B14F-4D97-AF65-F5344CB8AC3E}">
        <p14:creationId xmlns:p14="http://schemas.microsoft.com/office/powerpoint/2010/main" val="2701519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3556" y="720302"/>
            <a:ext cx="10458135" cy="492443"/>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lvl="0" defTabSz="914400">
              <a:lnSpc>
                <a:spcPct val="100000"/>
              </a:lnSpc>
              <a:spcBef>
                <a:spcPts val="0"/>
              </a:spcBef>
            </a:pPr>
            <a:r>
              <a:rPr lang="en-US" sz="2600" b="1" dirty="0">
                <a:solidFill>
                  <a:srgbClr val="002060"/>
                </a:solidFill>
                <a:latin typeface="Bell MT" panose="02020503060305020303" pitchFamily="18" charset="0"/>
                <a:ea typeface="+mn-ea"/>
                <a:cs typeface="+mn-cs"/>
              </a:rPr>
              <a:t>Step </a:t>
            </a:r>
            <a:r>
              <a:rPr lang="en-US" sz="2600" b="1" dirty="0" smtClean="0">
                <a:solidFill>
                  <a:srgbClr val="002060"/>
                </a:solidFill>
                <a:latin typeface="Bell MT" panose="02020503060305020303" pitchFamily="18" charset="0"/>
                <a:ea typeface="+mn-ea"/>
                <a:cs typeface="+mn-cs"/>
              </a:rPr>
              <a:t>2: Stages of teaching reading based on active learning</a:t>
            </a:r>
            <a:endParaRPr lang="en-US" sz="2600" b="1" dirty="0">
              <a:solidFill>
                <a:srgbClr val="002060"/>
              </a:solidFill>
              <a:latin typeface="Bell MT" panose="02020503060305020303" pitchFamily="18" charset="0"/>
              <a:ea typeface="+mn-ea"/>
              <a:cs typeface="+mn-cs"/>
            </a:endParaRPr>
          </a:p>
        </p:txBody>
      </p:sp>
      <p:sp>
        <p:nvSpPr>
          <p:cNvPr id="3" name="TextBox 2"/>
          <p:cNvSpPr txBox="1"/>
          <p:nvPr/>
        </p:nvSpPr>
        <p:spPr>
          <a:xfrm>
            <a:off x="1565308" y="2067342"/>
            <a:ext cx="9953401" cy="3785652"/>
          </a:xfrm>
          <a:prstGeom prst="rect">
            <a:avLst/>
          </a:prstGeom>
          <a:noFill/>
        </p:spPr>
        <p:txBody>
          <a:bodyPr wrap="square" rtlCol="1">
            <a:spAutoFit/>
          </a:bodyPr>
          <a:lstStyle/>
          <a:p>
            <a:r>
              <a:rPr lang="en-US" sz="3200" b="1" dirty="0" smtClean="0">
                <a:solidFill>
                  <a:srgbClr val="002060"/>
                </a:solidFill>
                <a:latin typeface="Bell MT" panose="02020503060305020303" pitchFamily="18" charset="0"/>
              </a:rPr>
              <a:t>1- Stimulation question:</a:t>
            </a:r>
          </a:p>
          <a:p>
            <a:r>
              <a:rPr lang="en-US" sz="2400" b="1" dirty="0" smtClean="0">
                <a:solidFill>
                  <a:srgbClr val="002060"/>
                </a:solidFill>
                <a:latin typeface="Bell MT" panose="02020503060305020303" pitchFamily="18" charset="0"/>
              </a:rPr>
              <a:t>The question raised should refer to the topic of the lesson.</a:t>
            </a:r>
          </a:p>
          <a:p>
            <a:r>
              <a:rPr lang="en-US" sz="2400" b="1" dirty="0" smtClean="0">
                <a:solidFill>
                  <a:srgbClr val="002060"/>
                </a:solidFill>
                <a:latin typeface="Bell MT" panose="02020503060305020303" pitchFamily="18" charset="0"/>
              </a:rPr>
              <a:t>For example if the topic is about touristic places, you can show students a picture about a place they are familiar with and ask them:</a:t>
            </a:r>
          </a:p>
          <a:p>
            <a:endParaRPr lang="en-US" sz="2400" b="1" dirty="0" smtClean="0">
              <a:solidFill>
                <a:srgbClr val="002060"/>
              </a:solidFill>
              <a:latin typeface="Bell MT" panose="02020503060305020303" pitchFamily="18" charset="0"/>
            </a:endParaRPr>
          </a:p>
          <a:p>
            <a:r>
              <a:rPr lang="en-US" sz="2400" b="1" dirty="0" smtClean="0">
                <a:solidFill>
                  <a:srgbClr val="FF0000"/>
                </a:solidFill>
                <a:latin typeface="Bell MT" panose="02020503060305020303" pitchFamily="18" charset="0"/>
              </a:rPr>
              <a:t>Why do people like to travel to Dubai?</a:t>
            </a:r>
          </a:p>
          <a:p>
            <a:pPr lvl="0"/>
            <a:r>
              <a:rPr lang="en-US" sz="3200" b="1" dirty="0" smtClean="0">
                <a:solidFill>
                  <a:srgbClr val="002060"/>
                </a:solidFill>
                <a:latin typeface="Bell MT" panose="02020503060305020303" pitchFamily="18" charset="0"/>
              </a:rPr>
              <a:t> </a:t>
            </a:r>
            <a:endParaRPr lang="en-US" sz="3200" b="1" dirty="0">
              <a:solidFill>
                <a:srgbClr val="002060"/>
              </a:solidFill>
              <a:latin typeface="Bell MT" panose="02020503060305020303" pitchFamily="18" charset="0"/>
            </a:endParaRPr>
          </a:p>
          <a:p>
            <a:pPr lvl="0"/>
            <a:endParaRPr lang="en-US" sz="3200" b="1" dirty="0">
              <a:solidFill>
                <a:srgbClr val="002060"/>
              </a:solidFill>
              <a:latin typeface="Bell MT" panose="02020503060305020303" pitchFamily="18" charset="0"/>
            </a:endParaRPr>
          </a:p>
          <a:p>
            <a:r>
              <a:rPr lang="en-US" sz="2400" b="1" dirty="0" smtClean="0">
                <a:solidFill>
                  <a:srgbClr val="002060"/>
                </a:solidFill>
                <a:latin typeface="Bell MT" panose="02020503060305020303" pitchFamily="18" charset="0"/>
              </a:rPr>
              <a:t> </a:t>
            </a:r>
            <a:endParaRPr lang="en-US" sz="2400" b="1" dirty="0">
              <a:solidFill>
                <a:srgbClr val="002060"/>
              </a:solidFill>
              <a:latin typeface="Bell MT" panose="02020503060305020303" pitchFamily="18" charset="0"/>
            </a:endParaRPr>
          </a:p>
        </p:txBody>
      </p:sp>
      <p:sp>
        <p:nvSpPr>
          <p:cNvPr id="4" name="Date Placeholder 3"/>
          <p:cNvSpPr>
            <a:spLocks noGrp="1"/>
          </p:cNvSpPr>
          <p:nvPr>
            <p:ph type="dt" sz="half" idx="10"/>
          </p:nvPr>
        </p:nvSpPr>
        <p:spPr/>
        <p:txBody>
          <a:bodyPr vert="horz" lIns="91440" tIns="45720" rIns="91440" bIns="45720" rtlCol="0" anchor="ctr"/>
          <a:lstStyle/>
          <a:p>
            <a:fld id="{717E0813-89FF-4405-BAEC-3FAEF54C1456}"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37</a:t>
            </a:fld>
            <a:endParaRPr lang="en-US" sz="1200" b="1" dirty="0">
              <a:solidFill>
                <a:srgbClr val="002060"/>
              </a:solidFill>
            </a:endParaRPr>
          </a:p>
        </p:txBody>
      </p:sp>
    </p:spTree>
    <p:extLst>
      <p:ext uri="{BB962C8B-B14F-4D97-AF65-F5344CB8AC3E}">
        <p14:creationId xmlns:p14="http://schemas.microsoft.com/office/powerpoint/2010/main" val="212715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3556" y="720302"/>
            <a:ext cx="10458135" cy="492443"/>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lvl="0" defTabSz="914400">
              <a:lnSpc>
                <a:spcPct val="100000"/>
              </a:lnSpc>
              <a:spcBef>
                <a:spcPts val="0"/>
              </a:spcBef>
            </a:pPr>
            <a:r>
              <a:rPr lang="en-US" sz="2600" b="1" dirty="0">
                <a:solidFill>
                  <a:srgbClr val="002060"/>
                </a:solidFill>
                <a:latin typeface="Bell MT" panose="02020503060305020303" pitchFamily="18" charset="0"/>
                <a:ea typeface="+mn-ea"/>
                <a:cs typeface="+mn-cs"/>
              </a:rPr>
              <a:t>Step </a:t>
            </a:r>
            <a:r>
              <a:rPr lang="en-US" sz="2600" b="1" dirty="0" smtClean="0">
                <a:solidFill>
                  <a:srgbClr val="002060"/>
                </a:solidFill>
                <a:latin typeface="Bell MT" panose="02020503060305020303" pitchFamily="18" charset="0"/>
                <a:ea typeface="+mn-ea"/>
                <a:cs typeface="+mn-cs"/>
              </a:rPr>
              <a:t>2: Stages of teaching reading based on active learning</a:t>
            </a:r>
            <a:endParaRPr lang="en-US" sz="2600" b="1" dirty="0">
              <a:solidFill>
                <a:srgbClr val="002060"/>
              </a:solidFill>
              <a:latin typeface="Bell MT" panose="02020503060305020303" pitchFamily="18" charset="0"/>
              <a:ea typeface="+mn-ea"/>
              <a:cs typeface="+mn-cs"/>
            </a:endParaRPr>
          </a:p>
        </p:txBody>
      </p:sp>
      <p:sp>
        <p:nvSpPr>
          <p:cNvPr id="3" name="TextBox 2"/>
          <p:cNvSpPr txBox="1"/>
          <p:nvPr/>
        </p:nvSpPr>
        <p:spPr>
          <a:xfrm>
            <a:off x="1565308" y="2067342"/>
            <a:ext cx="9953401" cy="5386090"/>
          </a:xfrm>
          <a:prstGeom prst="rect">
            <a:avLst/>
          </a:prstGeom>
          <a:noFill/>
        </p:spPr>
        <p:txBody>
          <a:bodyPr wrap="square" rtlCol="1">
            <a:spAutoFit/>
          </a:bodyPr>
          <a:lstStyle/>
          <a:p>
            <a:r>
              <a:rPr lang="en-US" sz="3200" b="1" dirty="0" smtClean="0">
                <a:solidFill>
                  <a:srgbClr val="002060"/>
                </a:solidFill>
                <a:latin typeface="Bell MT" panose="02020503060305020303" pitchFamily="18" charset="0"/>
              </a:rPr>
              <a:t>2- Research question and assignment:</a:t>
            </a:r>
          </a:p>
          <a:p>
            <a:r>
              <a:rPr lang="en-US" sz="2400" b="1" dirty="0" smtClean="0">
                <a:solidFill>
                  <a:srgbClr val="000000"/>
                </a:solidFill>
                <a:latin typeface="Bell MT" panose="02020503060305020303" pitchFamily="18" charset="0"/>
              </a:rPr>
              <a:t>Each group will study a paragraph about a touristic place in Kuwait         ( places should be different )to answer the following questions:</a:t>
            </a:r>
          </a:p>
          <a:p>
            <a:r>
              <a:rPr lang="en-US" sz="2400" b="1" dirty="0" smtClean="0">
                <a:solidFill>
                  <a:srgbClr val="FF0000"/>
                </a:solidFill>
                <a:latin typeface="Bell MT" panose="02020503060305020303" pitchFamily="18" charset="0"/>
              </a:rPr>
              <a:t>What is the topic of the paragraph? Why is it interesting to visit?</a:t>
            </a:r>
          </a:p>
          <a:p>
            <a:r>
              <a:rPr lang="en-US" sz="2400" b="1" dirty="0" smtClean="0">
                <a:solidFill>
                  <a:srgbClr val="000000"/>
                </a:solidFill>
                <a:latin typeface="Bell MT" panose="02020503060305020303" pitchFamily="18" charset="0"/>
              </a:rPr>
              <a:t>In a poster, students draw the place and write the necessary information they </a:t>
            </a:r>
            <a:r>
              <a:rPr lang="en-US" sz="2400" b="1" dirty="0" smtClean="0">
                <a:solidFill>
                  <a:srgbClr val="000000"/>
                </a:solidFill>
                <a:latin typeface="Bell MT" panose="02020503060305020303" pitchFamily="18" charset="0"/>
              </a:rPr>
              <a:t>picked </a:t>
            </a:r>
            <a:r>
              <a:rPr lang="en-US" sz="2400" b="1" dirty="0" smtClean="0">
                <a:solidFill>
                  <a:srgbClr val="000000"/>
                </a:solidFill>
                <a:latin typeface="Bell MT" panose="02020503060305020303" pitchFamily="18" charset="0"/>
              </a:rPr>
              <a:t>out from the paragraph. </a:t>
            </a:r>
          </a:p>
          <a:p>
            <a:r>
              <a:rPr lang="en-US" sz="2400" b="1" dirty="0" smtClean="0">
                <a:solidFill>
                  <a:srgbClr val="000000"/>
                </a:solidFill>
                <a:latin typeface="Bell MT" panose="02020503060305020303" pitchFamily="18" charset="0"/>
              </a:rPr>
              <a:t>Remark: During these two stages, teacher can introduce some new lexical items that he feels very important to understand the reading passage.</a:t>
            </a:r>
          </a:p>
          <a:p>
            <a:r>
              <a:rPr lang="en-US" sz="3200" b="1" dirty="0" smtClean="0">
                <a:solidFill>
                  <a:srgbClr val="002060"/>
                </a:solidFill>
                <a:latin typeface="Bell MT" panose="02020503060305020303" pitchFamily="18" charset="0"/>
              </a:rPr>
              <a:t> </a:t>
            </a:r>
            <a:r>
              <a:rPr lang="en-US" sz="3200" b="1" dirty="0" smtClean="0">
                <a:solidFill>
                  <a:srgbClr val="FF0000"/>
                </a:solidFill>
                <a:latin typeface="Bell MT" panose="02020503060305020303" pitchFamily="18" charset="0"/>
              </a:rPr>
              <a:t>Remark:</a:t>
            </a:r>
            <a:r>
              <a:rPr lang="en-US" sz="3200" b="1" dirty="0" smtClean="0">
                <a:solidFill>
                  <a:srgbClr val="002060"/>
                </a:solidFill>
                <a:latin typeface="Bell MT" panose="02020503060305020303" pitchFamily="18" charset="0"/>
              </a:rPr>
              <a:t> </a:t>
            </a:r>
            <a:r>
              <a:rPr lang="en-US" sz="2400" b="1" dirty="0">
                <a:solidFill>
                  <a:srgbClr val="000000"/>
                </a:solidFill>
                <a:latin typeface="Bell MT" panose="02020503060305020303" pitchFamily="18" charset="0"/>
              </a:rPr>
              <a:t>The teacher can introduce some lexical items that he feels </a:t>
            </a:r>
            <a:r>
              <a:rPr lang="en-US" sz="2400" b="1" dirty="0" smtClean="0">
                <a:solidFill>
                  <a:srgbClr val="000000"/>
                </a:solidFill>
                <a:latin typeface="Bell MT" panose="02020503060305020303" pitchFamily="18" charset="0"/>
              </a:rPr>
              <a:t>necessary for students </a:t>
            </a:r>
            <a:r>
              <a:rPr lang="en-US" sz="2400" b="1" dirty="0">
                <a:solidFill>
                  <a:srgbClr val="000000"/>
                </a:solidFill>
                <a:latin typeface="Bell MT" panose="02020503060305020303" pitchFamily="18" charset="0"/>
              </a:rPr>
              <a:t>to </a:t>
            </a:r>
            <a:r>
              <a:rPr lang="en-US" sz="2400" b="1" dirty="0" smtClean="0">
                <a:solidFill>
                  <a:srgbClr val="000000"/>
                </a:solidFill>
                <a:latin typeface="Bell MT" panose="02020503060305020303" pitchFamily="18" charset="0"/>
              </a:rPr>
              <a:t>understand the reading passage. </a:t>
            </a:r>
            <a:endParaRPr lang="en-US" sz="2400" b="1" dirty="0">
              <a:solidFill>
                <a:srgbClr val="000000"/>
              </a:solidFill>
              <a:latin typeface="Bell MT" panose="02020503060305020303" pitchFamily="18" charset="0"/>
            </a:endParaRPr>
          </a:p>
          <a:p>
            <a:endParaRPr lang="en-US" sz="3200" b="1" dirty="0">
              <a:solidFill>
                <a:srgbClr val="002060"/>
              </a:solidFill>
              <a:latin typeface="Bell MT" panose="02020503060305020303" pitchFamily="18" charset="0"/>
            </a:endParaRPr>
          </a:p>
          <a:p>
            <a:r>
              <a:rPr lang="en-US" sz="2400" b="1" dirty="0" smtClean="0">
                <a:solidFill>
                  <a:srgbClr val="002060"/>
                </a:solidFill>
                <a:latin typeface="Bell MT" panose="02020503060305020303" pitchFamily="18" charset="0"/>
              </a:rPr>
              <a:t> </a:t>
            </a:r>
            <a:endParaRPr lang="en-US" sz="2400" b="1" dirty="0">
              <a:solidFill>
                <a:srgbClr val="002060"/>
              </a:solidFill>
              <a:latin typeface="Bell MT" panose="02020503060305020303" pitchFamily="18" charset="0"/>
            </a:endParaRPr>
          </a:p>
        </p:txBody>
      </p:sp>
      <p:sp>
        <p:nvSpPr>
          <p:cNvPr id="4" name="Date Placeholder 3"/>
          <p:cNvSpPr>
            <a:spLocks noGrp="1"/>
          </p:cNvSpPr>
          <p:nvPr>
            <p:ph type="dt" sz="half" idx="10"/>
          </p:nvPr>
        </p:nvSpPr>
        <p:spPr/>
        <p:txBody>
          <a:bodyPr vert="horz" lIns="91440" tIns="45720" rIns="91440" bIns="45720" rtlCol="0" anchor="ctr"/>
          <a:lstStyle/>
          <a:p>
            <a:fld id="{717E0813-89FF-4405-BAEC-3FAEF54C1456}"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38</a:t>
            </a:fld>
            <a:endParaRPr lang="en-US" sz="1200" b="1" dirty="0">
              <a:solidFill>
                <a:srgbClr val="002060"/>
              </a:solidFill>
            </a:endParaRPr>
          </a:p>
        </p:txBody>
      </p:sp>
    </p:spTree>
    <p:extLst>
      <p:ext uri="{BB962C8B-B14F-4D97-AF65-F5344CB8AC3E}">
        <p14:creationId xmlns:p14="http://schemas.microsoft.com/office/powerpoint/2010/main" val="2701581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2939" y="216209"/>
            <a:ext cx="10458135" cy="492443"/>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lvl="0" defTabSz="914400">
              <a:lnSpc>
                <a:spcPct val="100000"/>
              </a:lnSpc>
              <a:spcBef>
                <a:spcPts val="0"/>
              </a:spcBef>
            </a:pPr>
            <a:r>
              <a:rPr lang="en-US" sz="2600" b="1" dirty="0">
                <a:solidFill>
                  <a:srgbClr val="002060"/>
                </a:solidFill>
                <a:latin typeface="Bell MT" panose="02020503060305020303" pitchFamily="18" charset="0"/>
                <a:ea typeface="+mn-ea"/>
                <a:cs typeface="+mn-cs"/>
              </a:rPr>
              <a:t>Step </a:t>
            </a:r>
            <a:r>
              <a:rPr lang="en-US" sz="2600" b="1" dirty="0" smtClean="0">
                <a:solidFill>
                  <a:srgbClr val="002060"/>
                </a:solidFill>
                <a:latin typeface="Bell MT" panose="02020503060305020303" pitchFamily="18" charset="0"/>
                <a:ea typeface="+mn-ea"/>
                <a:cs typeface="+mn-cs"/>
              </a:rPr>
              <a:t>2: Stages of teaching reading based on active learning</a:t>
            </a:r>
            <a:endParaRPr lang="en-US" sz="2600" b="1" dirty="0">
              <a:solidFill>
                <a:srgbClr val="002060"/>
              </a:solidFill>
              <a:latin typeface="Bell MT" panose="02020503060305020303" pitchFamily="18" charset="0"/>
              <a:ea typeface="+mn-ea"/>
              <a:cs typeface="+mn-cs"/>
            </a:endParaRPr>
          </a:p>
        </p:txBody>
      </p:sp>
      <p:sp>
        <p:nvSpPr>
          <p:cNvPr id="3" name="TextBox 2"/>
          <p:cNvSpPr txBox="1"/>
          <p:nvPr/>
        </p:nvSpPr>
        <p:spPr>
          <a:xfrm>
            <a:off x="1495499" y="883311"/>
            <a:ext cx="9953401" cy="3939540"/>
          </a:xfrm>
          <a:prstGeom prst="rect">
            <a:avLst/>
          </a:prstGeom>
          <a:noFill/>
        </p:spPr>
        <p:txBody>
          <a:bodyPr wrap="square" rtlCol="1">
            <a:spAutoFit/>
          </a:bodyPr>
          <a:lstStyle/>
          <a:p>
            <a:r>
              <a:rPr lang="en-US" sz="3200" b="1" dirty="0" smtClean="0">
                <a:solidFill>
                  <a:srgbClr val="002060"/>
                </a:solidFill>
                <a:latin typeface="Bell MT" panose="02020503060305020303" pitchFamily="18" charset="0"/>
              </a:rPr>
              <a:t>3- Sharing information and discussion:</a:t>
            </a:r>
          </a:p>
          <a:p>
            <a:r>
              <a:rPr lang="en-US" sz="2600" b="1" dirty="0">
                <a:solidFill>
                  <a:srgbClr val="002060"/>
                </a:solidFill>
                <a:latin typeface="Bell MT" panose="02020503060305020303" pitchFamily="18" charset="0"/>
              </a:rPr>
              <a:t>Students share information and discuss the reasons behind </a:t>
            </a:r>
            <a:r>
              <a:rPr lang="en-US" sz="2600" b="1" dirty="0" err="1">
                <a:solidFill>
                  <a:srgbClr val="002060"/>
                </a:solidFill>
                <a:latin typeface="Bell MT" panose="02020503060305020303" pitchFamily="18" charset="0"/>
              </a:rPr>
              <a:t>favouring</a:t>
            </a:r>
            <a:r>
              <a:rPr lang="en-US" sz="2600" b="1" dirty="0">
                <a:solidFill>
                  <a:srgbClr val="002060"/>
                </a:solidFill>
                <a:latin typeface="Bell MT" panose="02020503060305020303" pitchFamily="18" charset="0"/>
              </a:rPr>
              <a:t> a place rather than another within their group and then with the whole </a:t>
            </a:r>
            <a:r>
              <a:rPr lang="en-US" sz="2600" b="1" dirty="0" smtClean="0">
                <a:solidFill>
                  <a:srgbClr val="002060"/>
                </a:solidFill>
                <a:latin typeface="Bell MT" panose="02020503060305020303" pitchFamily="18" charset="0"/>
              </a:rPr>
              <a:t>class.</a:t>
            </a:r>
            <a:endParaRPr lang="en-US" sz="2600" b="1" dirty="0">
              <a:solidFill>
                <a:srgbClr val="002060"/>
              </a:solidFill>
              <a:latin typeface="Bell MT" panose="02020503060305020303" pitchFamily="18" charset="0"/>
            </a:endParaRPr>
          </a:p>
          <a:p>
            <a:r>
              <a:rPr lang="en-US" sz="2600" b="1" dirty="0">
                <a:solidFill>
                  <a:srgbClr val="002060"/>
                </a:solidFill>
                <a:latin typeface="Bell MT" panose="02020503060305020303" pitchFamily="18" charset="0"/>
              </a:rPr>
              <a:t>Through a </a:t>
            </a:r>
            <a:r>
              <a:rPr lang="en-US" sz="2600" b="1" dirty="0" smtClean="0">
                <a:solidFill>
                  <a:srgbClr val="002060"/>
                </a:solidFill>
                <a:latin typeface="Bell MT" panose="02020503060305020303" pitchFamily="18" charset="0"/>
              </a:rPr>
              <a:t>Criteria-based </a:t>
            </a:r>
            <a:r>
              <a:rPr lang="en-US" sz="2600" b="1" dirty="0">
                <a:solidFill>
                  <a:srgbClr val="002060"/>
                </a:solidFill>
                <a:latin typeface="Bell MT" panose="02020503060305020303" pitchFamily="18" charset="0"/>
              </a:rPr>
              <a:t>A</a:t>
            </a:r>
            <a:r>
              <a:rPr lang="en-US" sz="2600" b="1" dirty="0" smtClean="0">
                <a:solidFill>
                  <a:srgbClr val="002060"/>
                </a:solidFill>
                <a:latin typeface="Bell MT" panose="02020503060305020303" pitchFamily="18" charset="0"/>
              </a:rPr>
              <a:t>ssessment Chart</a:t>
            </a:r>
            <a:r>
              <a:rPr lang="en-US" sz="2600" b="1" dirty="0">
                <a:solidFill>
                  <a:srgbClr val="002060"/>
                </a:solidFill>
                <a:latin typeface="Bell MT" panose="02020503060305020303" pitchFamily="18" charset="0"/>
              </a:rPr>
              <a:t>, students choose the best work.</a:t>
            </a:r>
          </a:p>
          <a:p>
            <a:endParaRPr lang="en-US" sz="3200" b="1" dirty="0">
              <a:solidFill>
                <a:srgbClr val="002060"/>
              </a:solidFill>
              <a:latin typeface="Bell MT" panose="02020503060305020303" pitchFamily="18" charset="0"/>
            </a:endParaRPr>
          </a:p>
          <a:p>
            <a:endParaRPr lang="en-US" sz="3200" b="1" dirty="0">
              <a:solidFill>
                <a:srgbClr val="002060"/>
              </a:solidFill>
              <a:latin typeface="Bell MT" panose="02020503060305020303" pitchFamily="18" charset="0"/>
            </a:endParaRPr>
          </a:p>
          <a:p>
            <a:r>
              <a:rPr lang="en-US" sz="2400" b="1" dirty="0" smtClean="0">
                <a:solidFill>
                  <a:srgbClr val="002060"/>
                </a:solidFill>
                <a:latin typeface="Bell MT" panose="02020503060305020303" pitchFamily="18" charset="0"/>
              </a:rPr>
              <a:t> </a:t>
            </a:r>
            <a:endParaRPr lang="en-US" sz="2400" b="1" dirty="0">
              <a:solidFill>
                <a:srgbClr val="002060"/>
              </a:solidFill>
              <a:latin typeface="Bell MT" panose="02020503060305020303" pitchFamily="18" charset="0"/>
            </a:endParaRPr>
          </a:p>
        </p:txBody>
      </p:sp>
      <p:sp>
        <p:nvSpPr>
          <p:cNvPr id="4" name="Date Placeholder 3"/>
          <p:cNvSpPr>
            <a:spLocks noGrp="1"/>
          </p:cNvSpPr>
          <p:nvPr>
            <p:ph type="dt" sz="half" idx="10"/>
          </p:nvPr>
        </p:nvSpPr>
        <p:spPr/>
        <p:txBody>
          <a:bodyPr vert="horz" lIns="91440" tIns="45720" rIns="91440" bIns="45720" rtlCol="0" anchor="ctr"/>
          <a:lstStyle/>
          <a:p>
            <a:fld id="{717E0813-89FF-4405-BAEC-3FAEF54C1456}"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39</a:t>
            </a:fld>
            <a:endParaRPr lang="en-US" sz="1200" b="1" dirty="0">
              <a:solidFill>
                <a:srgbClr val="002060"/>
              </a:solidFill>
            </a:endParaRPr>
          </a:p>
        </p:txBody>
      </p:sp>
      <p:graphicFrame>
        <p:nvGraphicFramePr>
          <p:cNvPr id="7" name="جدول 6"/>
          <p:cNvGraphicFramePr>
            <a:graphicFrameLocks noGrp="1"/>
          </p:cNvGraphicFramePr>
          <p:nvPr>
            <p:extLst>
              <p:ext uri="{D42A27DB-BD31-4B8C-83A1-F6EECF244321}">
                <p14:modId xmlns:p14="http://schemas.microsoft.com/office/powerpoint/2010/main" val="1403648445"/>
              </p:ext>
            </p:extLst>
          </p:nvPr>
        </p:nvGraphicFramePr>
        <p:xfrm>
          <a:off x="1961661" y="4025574"/>
          <a:ext cx="8128000" cy="1854200"/>
        </p:xfrm>
        <a:graphic>
          <a:graphicData uri="http://schemas.openxmlformats.org/drawingml/2006/table">
            <a:tbl>
              <a:tblPr rtl="1" firstRow="1" bandRow="1">
                <a:tableStyleId>{5C22544A-7EE6-4342-B048-85BDC9FD1C3A}</a:tableStyleId>
              </a:tblPr>
              <a:tblGrid>
                <a:gridCol w="1625600"/>
                <a:gridCol w="1625600"/>
                <a:gridCol w="1625600"/>
                <a:gridCol w="1625600"/>
                <a:gridCol w="1625600"/>
              </a:tblGrid>
              <a:tr h="370840">
                <a:tc>
                  <a:txBody>
                    <a:bodyPr/>
                    <a:lstStyle/>
                    <a:p>
                      <a:pPr rtl="1"/>
                      <a:r>
                        <a:rPr lang="en-US" dirty="0" smtClean="0"/>
                        <a:t>presentation</a:t>
                      </a:r>
                      <a:endParaRPr lang="ar-KW" dirty="0"/>
                    </a:p>
                  </a:txBody>
                  <a:tcPr/>
                </a:tc>
                <a:tc>
                  <a:txBody>
                    <a:bodyPr/>
                    <a:lstStyle/>
                    <a:p>
                      <a:pPr rtl="1"/>
                      <a:r>
                        <a:rPr lang="en-US" dirty="0" smtClean="0"/>
                        <a:t>idea</a:t>
                      </a:r>
                      <a:endParaRPr lang="ar-KW" dirty="0"/>
                    </a:p>
                  </a:txBody>
                  <a:tcPr/>
                </a:tc>
                <a:tc>
                  <a:txBody>
                    <a:bodyPr/>
                    <a:lstStyle/>
                    <a:p>
                      <a:pPr rtl="1"/>
                      <a:r>
                        <a:rPr lang="en-US" dirty="0" err="1" smtClean="0"/>
                        <a:t>colour</a:t>
                      </a:r>
                      <a:endParaRPr lang="ar-KW" dirty="0"/>
                    </a:p>
                  </a:txBody>
                  <a:tcPr/>
                </a:tc>
                <a:tc>
                  <a:txBody>
                    <a:bodyPr/>
                    <a:lstStyle/>
                    <a:p>
                      <a:pPr rtl="1"/>
                      <a:r>
                        <a:rPr lang="en-US" dirty="0" smtClean="0"/>
                        <a:t>picture</a:t>
                      </a:r>
                      <a:endParaRPr lang="ar-KW" dirty="0"/>
                    </a:p>
                  </a:txBody>
                  <a:tcPr/>
                </a:tc>
                <a:tc>
                  <a:txBody>
                    <a:bodyPr/>
                    <a:lstStyle/>
                    <a:p>
                      <a:pPr rtl="1"/>
                      <a:r>
                        <a:rPr lang="en-US" dirty="0" smtClean="0"/>
                        <a:t>Groups</a:t>
                      </a:r>
                      <a:endParaRPr lang="ar-KW" dirty="0"/>
                    </a:p>
                  </a:txBody>
                  <a:tcPr/>
                </a:tc>
              </a:tr>
              <a:tr h="370840">
                <a:tc>
                  <a:txBody>
                    <a:bodyPr/>
                    <a:lstStyle/>
                    <a:p>
                      <a:pPr rtl="1"/>
                      <a:endParaRPr lang="ar-KW"/>
                    </a:p>
                  </a:txBody>
                  <a:tcPr/>
                </a:tc>
                <a:tc>
                  <a:txBody>
                    <a:bodyPr/>
                    <a:lstStyle/>
                    <a:p>
                      <a:pPr rtl="1"/>
                      <a:endParaRPr lang="ar-KW"/>
                    </a:p>
                  </a:txBody>
                  <a:tcPr/>
                </a:tc>
                <a:tc>
                  <a:txBody>
                    <a:bodyPr/>
                    <a:lstStyle/>
                    <a:p>
                      <a:pPr rtl="1"/>
                      <a:endParaRPr lang="ar-KW"/>
                    </a:p>
                  </a:txBody>
                  <a:tcPr/>
                </a:tc>
                <a:tc>
                  <a:txBody>
                    <a:bodyPr/>
                    <a:lstStyle/>
                    <a:p>
                      <a:pPr rtl="1"/>
                      <a:endParaRPr lang="ar-KW"/>
                    </a:p>
                  </a:txBody>
                  <a:tcPr/>
                </a:tc>
                <a:tc>
                  <a:txBody>
                    <a:bodyPr/>
                    <a:lstStyle/>
                    <a:p>
                      <a:pPr rtl="1"/>
                      <a:r>
                        <a:rPr lang="en-US" dirty="0" smtClean="0"/>
                        <a:t>G 1</a:t>
                      </a:r>
                      <a:endParaRPr lang="ar-KW" dirty="0"/>
                    </a:p>
                  </a:txBody>
                  <a:tcPr/>
                </a:tc>
              </a:tr>
              <a:tr h="370840">
                <a:tc>
                  <a:txBody>
                    <a:bodyPr/>
                    <a:lstStyle/>
                    <a:p>
                      <a:pPr rtl="1"/>
                      <a:endParaRPr lang="ar-KW"/>
                    </a:p>
                  </a:txBody>
                  <a:tcPr/>
                </a:tc>
                <a:tc>
                  <a:txBody>
                    <a:bodyPr/>
                    <a:lstStyle/>
                    <a:p>
                      <a:pPr rtl="1"/>
                      <a:endParaRPr lang="ar-KW"/>
                    </a:p>
                  </a:txBody>
                  <a:tcPr/>
                </a:tc>
                <a:tc>
                  <a:txBody>
                    <a:bodyPr/>
                    <a:lstStyle/>
                    <a:p>
                      <a:pPr rtl="1"/>
                      <a:endParaRPr lang="ar-KW"/>
                    </a:p>
                  </a:txBody>
                  <a:tcPr/>
                </a:tc>
                <a:tc>
                  <a:txBody>
                    <a:bodyPr/>
                    <a:lstStyle/>
                    <a:p>
                      <a:pPr rtl="1"/>
                      <a:endParaRPr lang="ar-KW"/>
                    </a:p>
                  </a:txBody>
                  <a:tcPr/>
                </a:tc>
                <a:tc>
                  <a:txBody>
                    <a:bodyPr/>
                    <a:lstStyle/>
                    <a:p>
                      <a:pPr rtl="1"/>
                      <a:r>
                        <a:rPr lang="en-US" dirty="0" smtClean="0"/>
                        <a:t>G 2</a:t>
                      </a:r>
                      <a:endParaRPr lang="ar-KW" dirty="0"/>
                    </a:p>
                  </a:txBody>
                  <a:tcPr/>
                </a:tc>
              </a:tr>
              <a:tr h="370840">
                <a:tc>
                  <a:txBody>
                    <a:bodyPr/>
                    <a:lstStyle/>
                    <a:p>
                      <a:pPr rtl="1"/>
                      <a:endParaRPr lang="ar-KW"/>
                    </a:p>
                  </a:txBody>
                  <a:tcPr/>
                </a:tc>
                <a:tc>
                  <a:txBody>
                    <a:bodyPr/>
                    <a:lstStyle/>
                    <a:p>
                      <a:pPr rtl="1"/>
                      <a:endParaRPr lang="ar-KW"/>
                    </a:p>
                  </a:txBody>
                  <a:tcPr/>
                </a:tc>
                <a:tc>
                  <a:txBody>
                    <a:bodyPr/>
                    <a:lstStyle/>
                    <a:p>
                      <a:pPr rtl="1"/>
                      <a:endParaRPr lang="ar-KW"/>
                    </a:p>
                  </a:txBody>
                  <a:tcPr/>
                </a:tc>
                <a:tc>
                  <a:txBody>
                    <a:bodyPr/>
                    <a:lstStyle/>
                    <a:p>
                      <a:pPr rtl="1"/>
                      <a:endParaRPr lang="ar-KW"/>
                    </a:p>
                  </a:txBody>
                  <a:tcPr/>
                </a:tc>
                <a:tc>
                  <a:txBody>
                    <a:bodyPr/>
                    <a:lstStyle/>
                    <a:p>
                      <a:pPr rtl="1"/>
                      <a:r>
                        <a:rPr lang="en-US" dirty="0" smtClean="0"/>
                        <a:t>G 3</a:t>
                      </a:r>
                      <a:endParaRPr lang="ar-KW" dirty="0"/>
                    </a:p>
                  </a:txBody>
                  <a:tcPr/>
                </a:tc>
              </a:tr>
              <a:tr h="370840">
                <a:tc>
                  <a:txBody>
                    <a:bodyPr/>
                    <a:lstStyle/>
                    <a:p>
                      <a:pPr rtl="1"/>
                      <a:endParaRPr lang="ar-KW"/>
                    </a:p>
                  </a:txBody>
                  <a:tcPr/>
                </a:tc>
                <a:tc>
                  <a:txBody>
                    <a:bodyPr/>
                    <a:lstStyle/>
                    <a:p>
                      <a:pPr rtl="1"/>
                      <a:endParaRPr lang="ar-KW"/>
                    </a:p>
                  </a:txBody>
                  <a:tcPr/>
                </a:tc>
                <a:tc>
                  <a:txBody>
                    <a:bodyPr/>
                    <a:lstStyle/>
                    <a:p>
                      <a:pPr rtl="1"/>
                      <a:endParaRPr lang="ar-KW"/>
                    </a:p>
                  </a:txBody>
                  <a:tcPr/>
                </a:tc>
                <a:tc>
                  <a:txBody>
                    <a:bodyPr/>
                    <a:lstStyle/>
                    <a:p>
                      <a:pPr rtl="1"/>
                      <a:endParaRPr lang="ar-KW"/>
                    </a:p>
                  </a:txBody>
                  <a:tcPr/>
                </a:tc>
                <a:tc>
                  <a:txBody>
                    <a:bodyPr/>
                    <a:lstStyle/>
                    <a:p>
                      <a:pPr rtl="1"/>
                      <a:r>
                        <a:rPr lang="en-US" dirty="0" smtClean="0"/>
                        <a:t>G 4</a:t>
                      </a:r>
                      <a:endParaRPr lang="ar-KW" dirty="0"/>
                    </a:p>
                  </a:txBody>
                  <a:tcPr/>
                </a:tc>
              </a:tr>
            </a:tbl>
          </a:graphicData>
        </a:graphic>
      </p:graphicFrame>
    </p:spTree>
    <p:extLst>
      <p:ext uri="{BB962C8B-B14F-4D97-AF65-F5344CB8AC3E}">
        <p14:creationId xmlns:p14="http://schemas.microsoft.com/office/powerpoint/2010/main" val="1384588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05970" y="270775"/>
            <a:ext cx="9744502" cy="6001643"/>
          </a:xfrm>
          <a:prstGeom prst="rect">
            <a:avLst/>
          </a:prstGeom>
          <a:noFill/>
        </p:spPr>
        <p:txBody>
          <a:bodyPr wrap="square" rtlCol="1">
            <a:spAutoFit/>
          </a:bodyPr>
          <a:lstStyle/>
          <a:p>
            <a:pPr marL="285750" indent="-285750" algn="just">
              <a:buFont typeface="Arial" panose="020B0604020202020204" pitchFamily="34" charset="0"/>
              <a:buChar char="•"/>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rPr>
              <a:t>Not knowing enough vocabulary.</a:t>
            </a:r>
          </a:p>
          <a:p>
            <a:pPr marL="285750" indent="-285750" algn="just">
              <a:buFont typeface="Arial" panose="020B0604020202020204" pitchFamily="34" charset="0"/>
              <a:buChar char="•"/>
            </a:pPr>
            <a:endParaRPr lang="en-US" sz="3200" b="1" dirty="0">
              <a:solidFill>
                <a:srgbClr val="002060"/>
              </a:solidFill>
              <a:effectLst>
                <a:outerShdw blurRad="38100" dist="38100" dir="2700000" algn="tl">
                  <a:srgbClr val="000000">
                    <a:alpha val="43137"/>
                  </a:srgbClr>
                </a:outerShdw>
              </a:effectLst>
              <a:latin typeface="Bell MT" panose="02020503060305020303" pitchFamily="18" charset="0"/>
            </a:endParaRPr>
          </a:p>
          <a:p>
            <a:pPr marL="285750" indent="-285750" algn="just">
              <a:buFont typeface="Arial" panose="020B0604020202020204" pitchFamily="34" charset="0"/>
              <a:buChar char="•"/>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rPr>
              <a:t>Needing the dictionary all the time.</a:t>
            </a:r>
          </a:p>
          <a:p>
            <a:pPr lvl="0" algn="just"/>
            <a:endParaRPr lang="en-US" sz="3200" b="1" dirty="0">
              <a:solidFill>
                <a:srgbClr val="002060"/>
              </a:solidFill>
              <a:effectLst>
                <a:outerShdw blurRad="38100" dist="38100" dir="2700000" algn="tl">
                  <a:srgbClr val="000000">
                    <a:alpha val="43137"/>
                  </a:srgbClr>
                </a:outerShdw>
              </a:effectLst>
              <a:latin typeface="Bell MT" panose="02020503060305020303" pitchFamily="18" charset="0"/>
            </a:endParaRPr>
          </a:p>
          <a:p>
            <a:pPr marL="285750" indent="-285750" algn="just">
              <a:buFont typeface="Arial" panose="020B0604020202020204" pitchFamily="34" charset="0"/>
              <a:buChar char="•"/>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rPr>
              <a:t>Reading is very slow - it takes </a:t>
            </a:r>
            <a:r>
              <a:rPr 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rPr>
              <a:t>a long time </a:t>
            </a: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rPr>
              <a:t>just to get through a few sentences.</a:t>
            </a:r>
          </a:p>
          <a:p>
            <a:pPr marL="285750" indent="-285750" algn="just">
              <a:buFont typeface="Arial" panose="020B0604020202020204" pitchFamily="34" charset="0"/>
              <a:buChar char="•"/>
            </a:pPr>
            <a:endParaRPr lang="en-US" sz="3200" b="1" dirty="0">
              <a:solidFill>
                <a:srgbClr val="002060"/>
              </a:solidFill>
              <a:effectLst>
                <a:outerShdw blurRad="38100" dist="38100" dir="2700000" algn="tl">
                  <a:srgbClr val="000000">
                    <a:alpha val="43137"/>
                  </a:srgbClr>
                </a:outerShdw>
              </a:effectLst>
              <a:latin typeface="Bell MT" panose="02020503060305020303" pitchFamily="18" charset="0"/>
            </a:endParaRPr>
          </a:p>
          <a:p>
            <a:pPr marL="285750" indent="-285750" algn="just">
              <a:buFont typeface="Arial" panose="020B0604020202020204" pitchFamily="34" charset="0"/>
              <a:buChar char="•"/>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rPr>
              <a:t>Understanding all the individual words, but the whole thing remains eluding.</a:t>
            </a:r>
          </a:p>
          <a:p>
            <a:pPr marL="285750" indent="-285750" algn="just">
              <a:buFont typeface="Arial" panose="020B0604020202020204" pitchFamily="34" charset="0"/>
              <a:buChar char="•"/>
            </a:pPr>
            <a:endParaRPr lang="en-US" sz="3200" b="1" dirty="0">
              <a:solidFill>
                <a:srgbClr val="002060"/>
              </a:solidFill>
              <a:effectLst>
                <a:outerShdw blurRad="38100" dist="38100" dir="2700000" algn="tl">
                  <a:srgbClr val="000000">
                    <a:alpha val="43137"/>
                  </a:srgbClr>
                </a:outerShdw>
              </a:effectLst>
              <a:latin typeface="Bell MT" panose="02020503060305020303" pitchFamily="18" charset="0"/>
            </a:endParaRPr>
          </a:p>
          <a:p>
            <a:pPr marL="285750" indent="-285750" algn="just">
              <a:buFont typeface="Arial" panose="020B0604020202020204" pitchFamily="34" charset="0"/>
              <a:buChar char="•"/>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rPr>
              <a:t>Because reading is slow, the pleasure or interest in the subject matter is soon lost.</a:t>
            </a:r>
          </a:p>
        </p:txBody>
      </p:sp>
      <p:sp>
        <p:nvSpPr>
          <p:cNvPr id="4" name="Date Placeholder 3"/>
          <p:cNvSpPr>
            <a:spLocks noGrp="1"/>
          </p:cNvSpPr>
          <p:nvPr>
            <p:ph type="dt" sz="half" idx="10"/>
          </p:nvPr>
        </p:nvSpPr>
        <p:spPr/>
        <p:txBody>
          <a:bodyPr vert="horz" lIns="91440" tIns="45720" rIns="91440" bIns="45720" rtlCol="0" anchor="ctr"/>
          <a:lstStyle/>
          <a:p>
            <a:fld id="{06F47E89-A2D4-46DD-AEE0-04C1904BDAED}"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4</a:t>
            </a:fld>
            <a:endParaRPr lang="en-US" sz="1200" b="1" dirty="0">
              <a:solidFill>
                <a:srgbClr val="002060"/>
              </a:solidFill>
            </a:endParaRPr>
          </a:p>
        </p:txBody>
      </p:sp>
    </p:spTree>
    <p:extLst>
      <p:ext uri="{BB962C8B-B14F-4D97-AF65-F5344CB8AC3E}">
        <p14:creationId xmlns:p14="http://schemas.microsoft.com/office/powerpoint/2010/main" val="318179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vert="horz" lIns="91440" tIns="45720" rIns="91440" bIns="45720" rtlCol="0" anchor="ctr"/>
          <a:lstStyle/>
          <a:p>
            <a:fld id="{717E0813-89FF-4405-BAEC-3FAEF54C1456}"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40</a:t>
            </a:fld>
            <a:endParaRPr lang="en-US" sz="1200" b="1" dirty="0">
              <a:solidFill>
                <a:srgbClr val="002060"/>
              </a:solidFill>
            </a:endParaRPr>
          </a:p>
        </p:txBody>
      </p:sp>
      <p:sp>
        <p:nvSpPr>
          <p:cNvPr id="8" name="مستطيل 7"/>
          <p:cNvSpPr/>
          <p:nvPr/>
        </p:nvSpPr>
        <p:spPr>
          <a:xfrm>
            <a:off x="1254369" y="509155"/>
            <a:ext cx="10468708" cy="492443"/>
          </a:xfrm>
          <a:prstGeom prst="rect">
            <a:avLst/>
          </a:prstGeom>
        </p:spPr>
        <p:txBody>
          <a:bodyPr wrap="square">
            <a:spAutoFit/>
          </a:bodyPr>
          <a:lstStyle/>
          <a:p>
            <a:r>
              <a:rPr lang="en-US" sz="2600" b="1" dirty="0">
                <a:solidFill>
                  <a:srgbClr val="002060"/>
                </a:solidFill>
                <a:latin typeface="Bell MT" panose="02020503060305020303" pitchFamily="18" charset="0"/>
                <a:ea typeface="+mj-ea"/>
                <a:cs typeface="+mj-cs"/>
              </a:rPr>
              <a:t>Step 2: Stages of teaching reading based on active </a:t>
            </a:r>
            <a:r>
              <a:rPr lang="en-US" sz="2600" b="1" dirty="0" smtClean="0">
                <a:solidFill>
                  <a:srgbClr val="002060"/>
                </a:solidFill>
                <a:latin typeface="Bell MT" panose="02020503060305020303" pitchFamily="18" charset="0"/>
                <a:ea typeface="+mj-ea"/>
                <a:cs typeface="+mj-cs"/>
              </a:rPr>
              <a:t>learning:</a:t>
            </a:r>
            <a:endParaRPr lang="ar-KW" dirty="0"/>
          </a:p>
        </p:txBody>
      </p:sp>
      <p:sp>
        <p:nvSpPr>
          <p:cNvPr id="9" name="مستطيل 8"/>
          <p:cNvSpPr/>
          <p:nvPr/>
        </p:nvSpPr>
        <p:spPr>
          <a:xfrm>
            <a:off x="1383322" y="1624298"/>
            <a:ext cx="9847385" cy="5786199"/>
          </a:xfrm>
          <a:prstGeom prst="rect">
            <a:avLst/>
          </a:prstGeom>
        </p:spPr>
        <p:txBody>
          <a:bodyPr wrap="square">
            <a:spAutoFit/>
          </a:bodyPr>
          <a:lstStyle/>
          <a:p>
            <a:pPr lvl="0"/>
            <a:r>
              <a:rPr lang="en-US" sz="2600" b="1" dirty="0">
                <a:solidFill>
                  <a:srgbClr val="002060"/>
                </a:solidFill>
                <a:latin typeface="Bell MT" panose="02020503060305020303" pitchFamily="18" charset="0"/>
                <a:ea typeface="+mj-ea"/>
                <a:cs typeface="+mj-cs"/>
              </a:rPr>
              <a:t>After assessing students’ work, teacher at this stage starts using the reading passage for having further information. He also asks students about the main idea of the text, its theme, and the detailed information by using the different techniques mentioned in the beginning of our </a:t>
            </a:r>
            <a:r>
              <a:rPr lang="en-US" sz="2600" b="1" dirty="0" smtClean="0">
                <a:solidFill>
                  <a:srgbClr val="002060"/>
                </a:solidFill>
                <a:latin typeface="Bell MT" panose="02020503060305020303" pitchFamily="18" charset="0"/>
                <a:ea typeface="+mj-ea"/>
                <a:cs typeface="+mj-cs"/>
              </a:rPr>
              <a:t>presentation.</a:t>
            </a:r>
          </a:p>
          <a:p>
            <a:pPr lvl="0"/>
            <a:r>
              <a:rPr lang="en-US" sz="3200" b="1" dirty="0" smtClean="0">
                <a:solidFill>
                  <a:srgbClr val="002060"/>
                </a:solidFill>
                <a:latin typeface="Bell MT" panose="02020503060305020303" pitchFamily="18" charset="0"/>
              </a:rPr>
              <a:t>4- Creative application:</a:t>
            </a:r>
          </a:p>
          <a:p>
            <a:pPr lvl="0"/>
            <a:r>
              <a:rPr lang="en-US" sz="2600" b="1" dirty="0">
                <a:solidFill>
                  <a:srgbClr val="002060"/>
                </a:solidFill>
                <a:latin typeface="Bell MT" panose="02020503060305020303" pitchFamily="18" charset="0"/>
                <a:ea typeface="+mj-ea"/>
                <a:cs typeface="+mj-cs"/>
              </a:rPr>
              <a:t>Asking students to think about a project that helps Kuwait be the first touristic place in the Gulf</a:t>
            </a:r>
            <a:r>
              <a:rPr lang="en-US" sz="2600" b="1" dirty="0" smtClean="0">
                <a:solidFill>
                  <a:srgbClr val="002060"/>
                </a:solidFill>
                <a:latin typeface="Bell MT" panose="02020503060305020303" pitchFamily="18" charset="0"/>
                <a:ea typeface="+mj-ea"/>
                <a:cs typeface="+mj-cs"/>
              </a:rPr>
              <a:t>. They </a:t>
            </a:r>
            <a:r>
              <a:rPr lang="en-US" sz="2600" b="1" dirty="0">
                <a:solidFill>
                  <a:srgbClr val="002060"/>
                </a:solidFill>
                <a:latin typeface="Bell MT" panose="02020503060305020303" pitchFamily="18" charset="0"/>
                <a:ea typeface="+mj-ea"/>
                <a:cs typeface="+mj-cs"/>
              </a:rPr>
              <a:t>have to state what is the project and add information about it</a:t>
            </a:r>
            <a:r>
              <a:rPr lang="en-US" sz="2600" b="1" dirty="0" smtClean="0">
                <a:solidFill>
                  <a:srgbClr val="002060"/>
                </a:solidFill>
                <a:latin typeface="Bell MT" panose="02020503060305020303" pitchFamily="18" charset="0"/>
                <a:ea typeface="+mj-ea"/>
                <a:cs typeface="+mj-cs"/>
              </a:rPr>
              <a:t>. ( The reason behind this task is to enhance creative thinking and to refer to the specific competence that the teacher needs to assess students’ level of achievement of that competence. ) </a:t>
            </a:r>
            <a:endParaRPr lang="en-US" sz="2600" b="1" dirty="0">
              <a:solidFill>
                <a:srgbClr val="002060"/>
              </a:solidFill>
              <a:latin typeface="Bell MT" panose="02020503060305020303" pitchFamily="18" charset="0"/>
              <a:ea typeface="+mj-ea"/>
              <a:cs typeface="+mj-cs"/>
            </a:endParaRPr>
          </a:p>
          <a:p>
            <a:pPr lvl="0"/>
            <a:endParaRPr lang="en-US" sz="2600" b="1" dirty="0" smtClean="0">
              <a:solidFill>
                <a:srgbClr val="002060"/>
              </a:solidFill>
              <a:latin typeface="Bell MT" panose="02020503060305020303" pitchFamily="18" charset="0"/>
              <a:ea typeface="+mj-ea"/>
              <a:cs typeface="+mj-cs"/>
            </a:endParaRPr>
          </a:p>
          <a:p>
            <a:pPr lvl="0"/>
            <a:r>
              <a:rPr lang="en-US" sz="2600" b="1" dirty="0" smtClean="0">
                <a:solidFill>
                  <a:srgbClr val="002060"/>
                </a:solidFill>
                <a:latin typeface="Bell MT" panose="02020503060305020303" pitchFamily="18" charset="0"/>
                <a:ea typeface="+mj-ea"/>
                <a:cs typeface="+mj-cs"/>
              </a:rPr>
              <a:t> </a:t>
            </a:r>
            <a:endParaRPr lang="en-US" sz="2600" b="1" dirty="0">
              <a:solidFill>
                <a:srgbClr val="002060"/>
              </a:solidFill>
              <a:latin typeface="Bell MT" panose="02020503060305020303" pitchFamily="18" charset="0"/>
              <a:ea typeface="+mj-ea"/>
              <a:cs typeface="+mj-cs"/>
            </a:endParaRPr>
          </a:p>
        </p:txBody>
      </p:sp>
    </p:spTree>
    <p:extLst>
      <p:ext uri="{BB962C8B-B14F-4D97-AF65-F5344CB8AC3E}">
        <p14:creationId xmlns:p14="http://schemas.microsoft.com/office/powerpoint/2010/main" val="212715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vert="horz" lIns="91440" tIns="45720" rIns="91440" bIns="45720" rtlCol="0" anchor="ctr"/>
          <a:lstStyle/>
          <a:p>
            <a:fld id="{717E0813-89FF-4405-BAEC-3FAEF54C1456}"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41</a:t>
            </a:fld>
            <a:endParaRPr lang="en-US" sz="1200" b="1" dirty="0">
              <a:solidFill>
                <a:srgbClr val="002060"/>
              </a:solidFill>
            </a:endParaRPr>
          </a:p>
        </p:txBody>
      </p:sp>
      <p:sp>
        <p:nvSpPr>
          <p:cNvPr id="8" name="مستطيل 7"/>
          <p:cNvSpPr/>
          <p:nvPr/>
        </p:nvSpPr>
        <p:spPr>
          <a:xfrm>
            <a:off x="1254369" y="509155"/>
            <a:ext cx="10468708" cy="492443"/>
          </a:xfrm>
          <a:prstGeom prst="rect">
            <a:avLst/>
          </a:prstGeom>
        </p:spPr>
        <p:txBody>
          <a:bodyPr wrap="square">
            <a:spAutoFit/>
          </a:bodyPr>
          <a:lstStyle/>
          <a:p>
            <a:r>
              <a:rPr lang="en-US" sz="2600" b="1" dirty="0">
                <a:solidFill>
                  <a:srgbClr val="002060"/>
                </a:solidFill>
                <a:latin typeface="Bell MT" panose="02020503060305020303" pitchFamily="18" charset="0"/>
              </a:rPr>
              <a:t>Step 2: Stages of teaching reading based on active </a:t>
            </a:r>
            <a:r>
              <a:rPr lang="en-US" sz="2600" b="1" dirty="0" smtClean="0">
                <a:solidFill>
                  <a:srgbClr val="002060"/>
                </a:solidFill>
                <a:latin typeface="Bell MT" panose="02020503060305020303" pitchFamily="18" charset="0"/>
              </a:rPr>
              <a:t>learning:</a:t>
            </a:r>
            <a:endParaRPr lang="ar-KW" dirty="0">
              <a:solidFill>
                <a:srgbClr val="465562"/>
              </a:solidFill>
            </a:endParaRPr>
          </a:p>
        </p:txBody>
      </p:sp>
      <p:sp>
        <p:nvSpPr>
          <p:cNvPr id="9" name="مستطيل 8"/>
          <p:cNvSpPr/>
          <p:nvPr/>
        </p:nvSpPr>
        <p:spPr>
          <a:xfrm>
            <a:off x="1383322" y="1624298"/>
            <a:ext cx="9847385" cy="2585323"/>
          </a:xfrm>
          <a:prstGeom prst="rect">
            <a:avLst/>
          </a:prstGeom>
        </p:spPr>
        <p:txBody>
          <a:bodyPr wrap="square">
            <a:spAutoFit/>
          </a:bodyPr>
          <a:lstStyle/>
          <a:p>
            <a:r>
              <a:rPr lang="en-US" sz="3200" b="1" dirty="0" smtClean="0">
                <a:solidFill>
                  <a:srgbClr val="002060"/>
                </a:solidFill>
                <a:latin typeface="Bell MT" panose="02020503060305020303" pitchFamily="18" charset="0"/>
              </a:rPr>
              <a:t>- Conclusion:</a:t>
            </a:r>
          </a:p>
          <a:p>
            <a:r>
              <a:rPr lang="en-US" sz="2600" b="1" dirty="0" smtClean="0">
                <a:solidFill>
                  <a:srgbClr val="002060"/>
                </a:solidFill>
                <a:latin typeface="Bell MT" panose="02020503060305020303" pitchFamily="18" charset="0"/>
              </a:rPr>
              <a:t>Teacher can simply asks students what they have learned or revises with them the new lexical items or any other new knowledge or information introduced and presented in the lesson by using the </a:t>
            </a:r>
            <a:r>
              <a:rPr lang="en-US" sz="2600" b="1" smtClean="0">
                <a:solidFill>
                  <a:srgbClr val="002060"/>
                </a:solidFill>
                <a:latin typeface="Bell MT" panose="02020503060305020303" pitchFamily="18" charset="0"/>
              </a:rPr>
              <a:t>different activities </a:t>
            </a:r>
            <a:r>
              <a:rPr lang="en-US" sz="2600" b="1" dirty="0" smtClean="0">
                <a:solidFill>
                  <a:srgbClr val="002060"/>
                </a:solidFill>
                <a:latin typeface="Bell MT" panose="02020503060305020303" pitchFamily="18" charset="0"/>
              </a:rPr>
              <a:t>presented in the first day. </a:t>
            </a:r>
          </a:p>
          <a:p>
            <a:r>
              <a:rPr lang="en-US" sz="2600" b="1" dirty="0" smtClean="0">
                <a:solidFill>
                  <a:srgbClr val="002060"/>
                </a:solidFill>
                <a:latin typeface="Bell MT" panose="02020503060305020303" pitchFamily="18" charset="0"/>
              </a:rPr>
              <a:t> </a:t>
            </a:r>
            <a:endParaRPr lang="en-US" sz="2600" b="1" dirty="0">
              <a:solidFill>
                <a:srgbClr val="002060"/>
              </a:solidFill>
              <a:latin typeface="Bell MT" panose="02020503060305020303" pitchFamily="18" charset="0"/>
            </a:endParaRPr>
          </a:p>
        </p:txBody>
      </p:sp>
    </p:spTree>
    <p:extLst>
      <p:ext uri="{BB962C8B-B14F-4D97-AF65-F5344CB8AC3E}">
        <p14:creationId xmlns:p14="http://schemas.microsoft.com/office/powerpoint/2010/main" val="1787205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7887" y="132399"/>
            <a:ext cx="8065825" cy="590931"/>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3600" b="1" u="sng" dirty="0" smtClean="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More </a:t>
            </a:r>
            <a:r>
              <a:rPr kumimoji="1" lang="en-US" sz="36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ideas for reading tasks</a:t>
            </a:r>
            <a:r>
              <a:rPr kumimoji="1" lang="en-US" sz="3600" b="1" u="sng" dirty="0" smtClean="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a:t>
            </a:r>
            <a:endParaRPr kumimoji="1" lang="ar-SA" sz="36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endParaRPr>
          </a:p>
        </p:txBody>
      </p:sp>
      <p:sp>
        <p:nvSpPr>
          <p:cNvPr id="3" name="TextBox 2"/>
          <p:cNvSpPr txBox="1"/>
          <p:nvPr/>
        </p:nvSpPr>
        <p:spPr>
          <a:xfrm>
            <a:off x="1573002" y="763161"/>
            <a:ext cx="9994710" cy="5693866"/>
          </a:xfrm>
          <a:prstGeom prst="rect">
            <a:avLst/>
          </a:prstGeom>
          <a:noFill/>
        </p:spPr>
        <p:txBody>
          <a:bodyPr wrap="square" rtlCol="1">
            <a:spAutoFit/>
          </a:bodyPr>
          <a:lstStyle/>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Put these illustrations of the text in the correct order.</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Put these cut-up paragraphs in the correct order.</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Find words in the text that mean the same as the words in this list.</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Read the text and find the mistakes in this illustration (or draw your own).</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Read the text and make a list of particular items </a:t>
            </a:r>
            <a:r>
              <a:rPr lang="en-US" sz="2800" b="1" dirty="0" smtClean="0">
                <a:solidFill>
                  <a:srgbClr val="002060"/>
                </a:solidFill>
                <a:latin typeface="Bell MT" panose="02020503060305020303" pitchFamily="18" charset="0"/>
              </a:rPr>
              <a:t>(e.g. </a:t>
            </a:r>
            <a:r>
              <a:rPr lang="en-US" sz="2800" b="1" dirty="0">
                <a:solidFill>
                  <a:srgbClr val="002060"/>
                </a:solidFill>
                <a:latin typeface="Bell MT" panose="02020503060305020303" pitchFamily="18" charset="0"/>
              </a:rPr>
              <a:t>jobs that need doing, the author's proposals, advantages and disadvantages, </a:t>
            </a:r>
            <a:r>
              <a:rPr lang="en-US" sz="2800" b="1" dirty="0" smtClean="0">
                <a:solidFill>
                  <a:srgbClr val="002060"/>
                </a:solidFill>
                <a:latin typeface="Bell MT" panose="02020503060305020303" pitchFamily="18" charset="0"/>
              </a:rPr>
              <a:t>etc.).</a:t>
            </a:r>
            <a:endParaRPr lang="en-US" sz="2800" b="1" dirty="0">
              <a:solidFill>
                <a:srgbClr val="002060"/>
              </a:solidFill>
              <a:latin typeface="Bell MT" panose="02020503060305020303" pitchFamily="18" charset="0"/>
            </a:endParaRP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Give a headline to each section of the article (or match given headlines with the sections).</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Find appropriate places in the text to reinsert some sentences that have previously been separated from the text.</a:t>
            </a:r>
          </a:p>
        </p:txBody>
      </p:sp>
      <p:sp>
        <p:nvSpPr>
          <p:cNvPr id="4" name="Date Placeholder 3"/>
          <p:cNvSpPr>
            <a:spLocks noGrp="1"/>
          </p:cNvSpPr>
          <p:nvPr>
            <p:ph type="dt" sz="half" idx="10"/>
          </p:nvPr>
        </p:nvSpPr>
        <p:spPr/>
        <p:txBody>
          <a:bodyPr vert="horz" lIns="91440" tIns="45720" rIns="91440" bIns="45720" rtlCol="0" anchor="ctr"/>
          <a:lstStyle/>
          <a:p>
            <a:fld id="{ED9D28CE-CCF2-4B0E-B5E6-EA238A773364}"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42</a:t>
            </a:fld>
            <a:endParaRPr lang="en-US" sz="1200" b="1" dirty="0">
              <a:solidFill>
                <a:srgbClr val="002060"/>
              </a:solidFill>
            </a:endParaRPr>
          </a:p>
        </p:txBody>
      </p:sp>
    </p:spTree>
    <p:extLst>
      <p:ext uri="{BB962C8B-B14F-4D97-AF65-F5344CB8AC3E}">
        <p14:creationId xmlns:p14="http://schemas.microsoft.com/office/powerpoint/2010/main" val="2502569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4846" y="188970"/>
            <a:ext cx="6896534" cy="590931"/>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3600" b="1" u="sng" dirty="0" smtClean="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Ideas </a:t>
            </a:r>
            <a:r>
              <a:rPr kumimoji="1" lang="en-US" sz="36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for reading tasks</a:t>
            </a:r>
            <a:r>
              <a:rPr kumimoji="1" lang="en-US" sz="3600" b="1" u="sng" dirty="0" smtClean="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a:t>
            </a:r>
            <a:endParaRPr kumimoji="1" lang="ar-SA" sz="36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endParaRPr>
          </a:p>
        </p:txBody>
      </p:sp>
      <p:sp>
        <p:nvSpPr>
          <p:cNvPr id="3" name="TextBox 2"/>
          <p:cNvSpPr txBox="1"/>
          <p:nvPr/>
        </p:nvSpPr>
        <p:spPr>
          <a:xfrm>
            <a:off x="1633183" y="739939"/>
            <a:ext cx="9855201" cy="5693866"/>
          </a:xfrm>
          <a:prstGeom prst="rect">
            <a:avLst/>
          </a:prstGeom>
          <a:noFill/>
        </p:spPr>
        <p:txBody>
          <a:bodyPr wrap="square" rtlCol="1">
            <a:spAutoFit/>
          </a:bodyPr>
          <a:lstStyle/>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Write a reply.</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Look at the title and the illustrations (but not the text).  Predict which of the following   list of words you will find in the text.</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Solve the problem.</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Discuss (or write) the missing last paragraph of the text.</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Discuss interpretations of, reactions to, feelings about the text.</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Make notes under the following headings:  ...</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Before you read this text, make notes about what you already know about the subject.</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Act out the dialogue, story, episode, etc.</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Put this list of events in the correct order</a:t>
            </a:r>
            <a:r>
              <a:rPr lang="en-US" sz="2800" b="1" dirty="0" smtClean="0">
                <a:solidFill>
                  <a:srgbClr val="002060"/>
                </a:solidFill>
                <a:latin typeface="Bell MT" panose="02020503060305020303" pitchFamily="18" charset="0"/>
              </a:rPr>
              <a:t>.</a:t>
            </a:r>
            <a:endParaRPr lang="en-US" sz="2800" b="1" dirty="0">
              <a:solidFill>
                <a:srgbClr val="002060"/>
              </a:solidFill>
              <a:latin typeface="Bell MT" panose="02020503060305020303" pitchFamily="18" charset="0"/>
            </a:endParaRPr>
          </a:p>
        </p:txBody>
      </p:sp>
      <p:sp>
        <p:nvSpPr>
          <p:cNvPr id="4" name="Date Placeholder 3"/>
          <p:cNvSpPr>
            <a:spLocks noGrp="1"/>
          </p:cNvSpPr>
          <p:nvPr>
            <p:ph type="dt" sz="half" idx="10"/>
          </p:nvPr>
        </p:nvSpPr>
        <p:spPr/>
        <p:txBody>
          <a:bodyPr vert="horz" lIns="91440" tIns="45720" rIns="91440" bIns="45720" rtlCol="0" anchor="ctr"/>
          <a:lstStyle/>
          <a:p>
            <a:fld id="{A714A16D-08C1-40BC-8F9D-BC0754255E99}"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43</a:t>
            </a:fld>
            <a:endParaRPr lang="en-US" sz="1200" b="1" dirty="0">
              <a:solidFill>
                <a:srgbClr val="002060"/>
              </a:solidFill>
            </a:endParaRPr>
          </a:p>
        </p:txBody>
      </p:sp>
    </p:spTree>
    <p:extLst>
      <p:ext uri="{BB962C8B-B14F-4D97-AF65-F5344CB8AC3E}">
        <p14:creationId xmlns:p14="http://schemas.microsoft.com/office/powerpoint/2010/main" val="3534984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9811" y="569490"/>
            <a:ext cx="6896534" cy="701731"/>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Task Four</a:t>
            </a:r>
          </a:p>
        </p:txBody>
      </p:sp>
      <p:sp>
        <p:nvSpPr>
          <p:cNvPr id="3" name="TextBox 2"/>
          <p:cNvSpPr txBox="1"/>
          <p:nvPr/>
        </p:nvSpPr>
        <p:spPr>
          <a:xfrm>
            <a:off x="1660478" y="1992178"/>
            <a:ext cx="9855201" cy="2554545"/>
          </a:xfrm>
          <a:prstGeom prst="rect">
            <a:avLst/>
          </a:prstGeom>
          <a:noFill/>
        </p:spPr>
        <p:txBody>
          <a:bodyPr wrap="square" rtlCol="1">
            <a:spAutoFit/>
          </a:bodyPr>
          <a:lstStyle/>
          <a:p>
            <a:pPr algn="just"/>
            <a:r>
              <a:rPr lang="en-US" sz="4000" b="1" dirty="0">
                <a:solidFill>
                  <a:srgbClr val="002060"/>
                </a:solidFill>
                <a:latin typeface="Bell MT" panose="02020503060305020303" pitchFamily="18" charset="0"/>
              </a:rPr>
              <a:t>In groups, think of ways to encourage students to read a lot in the target language, both in and outside the classroom. </a:t>
            </a:r>
          </a:p>
        </p:txBody>
      </p:sp>
      <p:sp>
        <p:nvSpPr>
          <p:cNvPr id="4" name="Date Placeholder 3"/>
          <p:cNvSpPr>
            <a:spLocks noGrp="1"/>
          </p:cNvSpPr>
          <p:nvPr>
            <p:ph type="dt" sz="half" idx="10"/>
          </p:nvPr>
        </p:nvSpPr>
        <p:spPr/>
        <p:txBody>
          <a:bodyPr vert="horz" lIns="91440" tIns="45720" rIns="91440" bIns="45720" rtlCol="0" anchor="ctr"/>
          <a:lstStyle/>
          <a:p>
            <a:fld id="{B1D23EE9-3F2D-4037-870D-D16429F0FFF9}"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44</a:t>
            </a:fld>
            <a:endParaRPr lang="en-US" sz="1200" b="1" dirty="0">
              <a:solidFill>
                <a:srgbClr val="002060"/>
              </a:solidFill>
            </a:endParaRPr>
          </a:p>
        </p:txBody>
      </p:sp>
    </p:spTree>
    <p:extLst>
      <p:ext uri="{BB962C8B-B14F-4D97-AF65-F5344CB8AC3E}">
        <p14:creationId xmlns:p14="http://schemas.microsoft.com/office/powerpoint/2010/main" val="3121101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9386" y="493124"/>
            <a:ext cx="6896534" cy="701731"/>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Task Four (Ideas)</a:t>
            </a:r>
          </a:p>
        </p:txBody>
      </p:sp>
      <p:sp>
        <p:nvSpPr>
          <p:cNvPr id="3" name="TextBox 2"/>
          <p:cNvSpPr txBox="1"/>
          <p:nvPr/>
        </p:nvSpPr>
        <p:spPr>
          <a:xfrm>
            <a:off x="1633183" y="1710516"/>
            <a:ext cx="9855201" cy="4401205"/>
          </a:xfrm>
          <a:prstGeom prst="rect">
            <a:avLst/>
          </a:prstGeom>
          <a:noFill/>
        </p:spPr>
        <p:txBody>
          <a:bodyPr wrap="square" rtlCol="1">
            <a:spAutoFit/>
          </a:bodyPr>
          <a:lstStyle/>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providing a library of (readers</a:t>
            </a:r>
            <a:r>
              <a:rPr lang="en-US" sz="2800" b="1" dirty="0" smtClean="0">
                <a:solidFill>
                  <a:srgbClr val="002060"/>
                </a:solidFill>
                <a:latin typeface="Bell MT" panose="02020503060305020303" pitchFamily="18" charset="0"/>
              </a:rPr>
              <a:t>), </a:t>
            </a:r>
            <a:r>
              <a:rPr lang="en-US" sz="2800" b="1" dirty="0">
                <a:solidFill>
                  <a:srgbClr val="002060"/>
                </a:solidFill>
                <a:latin typeface="Bell MT" panose="02020503060305020303" pitchFamily="18" charset="0"/>
              </a:rPr>
              <a:t>magazines, newspapers, leaflets, etc.</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training learners how to select suitable reading material and in ways to read it.</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creating a 'book club' </a:t>
            </a:r>
            <a:r>
              <a:rPr lang="en-US" sz="2800" b="1" dirty="0" smtClean="0">
                <a:solidFill>
                  <a:srgbClr val="002060"/>
                </a:solidFill>
                <a:latin typeface="Bell MT" panose="02020503060305020303" pitchFamily="18" charset="0"/>
              </a:rPr>
              <a:t>environment </a:t>
            </a:r>
            <a:r>
              <a:rPr lang="en-US" sz="2800" b="1" dirty="0">
                <a:solidFill>
                  <a:srgbClr val="002060"/>
                </a:solidFill>
                <a:latin typeface="Bell MT" panose="02020503060305020303" pitchFamily="18" charset="0"/>
              </a:rPr>
              <a:t>that encourages learners to choose what books to purchase, talk about </a:t>
            </a:r>
            <a:r>
              <a:rPr lang="en-US" sz="2800" b="1" dirty="0" err="1">
                <a:solidFill>
                  <a:srgbClr val="002060"/>
                </a:solidFill>
                <a:latin typeface="Bell MT" panose="02020503060305020303" pitchFamily="18" charset="0"/>
              </a:rPr>
              <a:t>favourite</a:t>
            </a:r>
            <a:r>
              <a:rPr lang="en-US" sz="2800" b="1" dirty="0">
                <a:solidFill>
                  <a:srgbClr val="002060"/>
                </a:solidFill>
                <a:latin typeface="Bell MT" panose="02020503060305020303" pitchFamily="18" charset="0"/>
              </a:rPr>
              <a:t> books, share them with each other, write brief recommendations, etc.</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allowing sections of classroom time purely for students to read.</a:t>
            </a:r>
          </a:p>
        </p:txBody>
      </p:sp>
      <p:sp>
        <p:nvSpPr>
          <p:cNvPr id="4" name="Date Placeholder 3"/>
          <p:cNvSpPr>
            <a:spLocks noGrp="1"/>
          </p:cNvSpPr>
          <p:nvPr>
            <p:ph type="dt" sz="half" idx="10"/>
          </p:nvPr>
        </p:nvSpPr>
        <p:spPr/>
        <p:txBody>
          <a:bodyPr vert="horz" lIns="91440" tIns="45720" rIns="91440" bIns="45720" rtlCol="0" anchor="ctr"/>
          <a:lstStyle/>
          <a:p>
            <a:fld id="{77F89518-E90E-4234-8089-C17853F898D6}"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45</a:t>
            </a:fld>
            <a:endParaRPr lang="en-US" sz="1200" b="1" dirty="0">
              <a:solidFill>
                <a:srgbClr val="002060"/>
              </a:solidFill>
            </a:endParaRPr>
          </a:p>
        </p:txBody>
      </p:sp>
    </p:spTree>
    <p:extLst>
      <p:ext uri="{BB962C8B-B14F-4D97-AF65-F5344CB8AC3E}">
        <p14:creationId xmlns:p14="http://schemas.microsoft.com/office/powerpoint/2010/main" val="3357973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9386" y="405715"/>
            <a:ext cx="6896534" cy="701731"/>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What are readers?</a:t>
            </a:r>
          </a:p>
        </p:txBody>
      </p:sp>
      <p:sp>
        <p:nvSpPr>
          <p:cNvPr id="3" name="TextBox 2"/>
          <p:cNvSpPr txBox="1"/>
          <p:nvPr/>
        </p:nvSpPr>
        <p:spPr>
          <a:xfrm>
            <a:off x="1592239" y="1219192"/>
            <a:ext cx="9926471" cy="5262979"/>
          </a:xfrm>
          <a:prstGeom prst="rect">
            <a:avLst/>
          </a:prstGeom>
          <a:noFill/>
        </p:spPr>
        <p:txBody>
          <a:bodyPr wrap="square" rtlCol="1">
            <a:spAutoFit/>
          </a:bodyPr>
          <a:lstStyle/>
          <a:p>
            <a:pPr marL="285750" indent="-285750" algn="just">
              <a:buFont typeface="Arial" panose="020B0604020202020204" pitchFamily="34" charset="0"/>
              <a:buChar char="•"/>
            </a:pPr>
            <a:r>
              <a:rPr lang="en-US" sz="2400" b="1" dirty="0">
                <a:solidFill>
                  <a:srgbClr val="002060"/>
                </a:solidFill>
                <a:latin typeface="Bell MT" panose="02020503060305020303" pitchFamily="18" charset="0"/>
              </a:rPr>
              <a:t>Books of stories (or other content) published specifically for learners to get extended exposure to English. </a:t>
            </a:r>
          </a:p>
          <a:p>
            <a:pPr marL="285750" indent="-285750" algn="just">
              <a:buFont typeface="Arial" panose="020B0604020202020204" pitchFamily="34" charset="0"/>
              <a:buChar char="•"/>
            </a:pPr>
            <a:r>
              <a:rPr lang="en-US" sz="2400" b="1" dirty="0">
                <a:solidFill>
                  <a:srgbClr val="002060"/>
                </a:solidFill>
                <a:latin typeface="Bell MT" panose="02020503060305020303" pitchFamily="18" charset="0"/>
              </a:rPr>
              <a:t>They often have their grammar and vocabulary 'graded' to named levels (e.g. Elementary) so that learners at that level should stand a reasonable chance of successfully reading them.  </a:t>
            </a:r>
          </a:p>
          <a:p>
            <a:pPr marL="285750" indent="-285750" algn="just">
              <a:buFont typeface="Arial" panose="020B0604020202020204" pitchFamily="34" charset="0"/>
              <a:buChar char="•"/>
            </a:pPr>
            <a:r>
              <a:rPr lang="en-US" sz="2400" b="1" dirty="0">
                <a:solidFill>
                  <a:srgbClr val="002060"/>
                </a:solidFill>
                <a:latin typeface="Bell MT" panose="02020503060305020303" pitchFamily="18" charset="0"/>
              </a:rPr>
              <a:t>Many state the size of vocabulary used and have footnotes or glossaries of words outside their stated word limit. </a:t>
            </a:r>
          </a:p>
          <a:p>
            <a:pPr marL="285750" indent="-285750" algn="just">
              <a:buFont typeface="Arial" panose="020B0604020202020204" pitchFamily="34" charset="0"/>
              <a:buChar char="•"/>
            </a:pPr>
            <a:r>
              <a:rPr lang="en-US" sz="2400" b="1" dirty="0">
                <a:solidFill>
                  <a:srgbClr val="002060"/>
                </a:solidFill>
                <a:latin typeface="Bell MT" panose="02020503060305020303" pitchFamily="18" charset="0"/>
              </a:rPr>
              <a:t>They provide opportunities for extensive reading for pleasure. For this reason, be careful about integrating comprehension checks, tests and exercises into your teaching.  As far as possible, let students read, enjoy and move on, rather than read and then have to do lots of exercises afterwards. </a:t>
            </a:r>
          </a:p>
          <a:p>
            <a:pPr marL="285750" indent="-285750" algn="just">
              <a:buFont typeface="Arial" panose="020B0604020202020204" pitchFamily="34" charset="0"/>
              <a:buChar char="•"/>
            </a:pPr>
            <a:r>
              <a:rPr lang="en-US" sz="2400" b="1" dirty="0">
                <a:solidFill>
                  <a:srgbClr val="002060"/>
                </a:solidFill>
                <a:latin typeface="Bell MT" panose="02020503060305020303" pitchFamily="18" charset="0"/>
              </a:rPr>
              <a:t>There are ideas for some creative extensive reading activities at the end of this section.</a:t>
            </a:r>
          </a:p>
        </p:txBody>
      </p:sp>
      <p:sp>
        <p:nvSpPr>
          <p:cNvPr id="4" name="Date Placeholder 3"/>
          <p:cNvSpPr>
            <a:spLocks noGrp="1"/>
          </p:cNvSpPr>
          <p:nvPr>
            <p:ph type="dt" sz="half" idx="10"/>
          </p:nvPr>
        </p:nvSpPr>
        <p:spPr/>
        <p:txBody>
          <a:bodyPr vert="horz" lIns="91440" tIns="45720" rIns="91440" bIns="45720" rtlCol="0" anchor="ctr"/>
          <a:lstStyle/>
          <a:p>
            <a:fld id="{3854E271-CB02-49D7-A7EB-CAA92246ADA7}"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46</a:t>
            </a:fld>
            <a:endParaRPr lang="en-US" sz="1200" b="1" dirty="0">
              <a:solidFill>
                <a:srgbClr val="002060"/>
              </a:solidFill>
            </a:endParaRPr>
          </a:p>
        </p:txBody>
      </p:sp>
    </p:spTree>
    <p:extLst>
      <p:ext uri="{BB962C8B-B14F-4D97-AF65-F5344CB8AC3E}">
        <p14:creationId xmlns:p14="http://schemas.microsoft.com/office/powerpoint/2010/main" val="428276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7924" y="277088"/>
            <a:ext cx="6896534" cy="1311128"/>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Task Five</a:t>
            </a:r>
            <a:r>
              <a:rPr kumimoji="1" lang="ar-SA"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
            </a:r>
            <a:br>
              <a:rPr kumimoji="1" lang="ar-SA"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br>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 Reading round the class</a:t>
            </a:r>
          </a:p>
        </p:txBody>
      </p:sp>
      <p:sp>
        <p:nvSpPr>
          <p:cNvPr id="3" name="TextBox 2"/>
          <p:cNvSpPr txBox="1"/>
          <p:nvPr/>
        </p:nvSpPr>
        <p:spPr>
          <a:xfrm>
            <a:off x="1578591" y="1827410"/>
            <a:ext cx="9855201" cy="3539430"/>
          </a:xfrm>
          <a:prstGeom prst="rect">
            <a:avLst/>
          </a:prstGeom>
          <a:noFill/>
        </p:spPr>
        <p:txBody>
          <a:bodyPr wrap="square" rtlCol="1">
            <a:spAutoFit/>
          </a:bodyPr>
          <a:lstStyle/>
          <a:p>
            <a:pPr algn="just"/>
            <a:r>
              <a:rPr lang="en-US" sz="3200" b="1" dirty="0">
                <a:solidFill>
                  <a:srgbClr val="002060"/>
                </a:solidFill>
                <a:latin typeface="Bell MT" panose="02020503060305020303" pitchFamily="18" charset="0"/>
              </a:rPr>
              <a:t>Readers can be read outside class or can be used in 'quiet reading' class time. Some teachers use them in class for reading aloud, with different students reading short sections one after the other. This reading aloud 'round the class' is something many of us recall from our schooldays.  Why might this popular technique not be effective?</a:t>
            </a:r>
          </a:p>
        </p:txBody>
      </p:sp>
      <p:sp>
        <p:nvSpPr>
          <p:cNvPr id="4" name="Date Placeholder 3"/>
          <p:cNvSpPr>
            <a:spLocks noGrp="1"/>
          </p:cNvSpPr>
          <p:nvPr>
            <p:ph type="dt" sz="half" idx="10"/>
          </p:nvPr>
        </p:nvSpPr>
        <p:spPr/>
        <p:txBody>
          <a:bodyPr vert="horz" lIns="91440" tIns="45720" rIns="91440" bIns="45720" rtlCol="0" anchor="ctr"/>
          <a:lstStyle/>
          <a:p>
            <a:fld id="{D1539D41-2315-406A-A33C-B08D2278B5B7}"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47</a:t>
            </a:fld>
            <a:endParaRPr lang="en-US" sz="1200" b="1" dirty="0">
              <a:solidFill>
                <a:srgbClr val="002060"/>
              </a:solidFill>
            </a:endParaRPr>
          </a:p>
        </p:txBody>
      </p:sp>
    </p:spTree>
    <p:extLst>
      <p:ext uri="{BB962C8B-B14F-4D97-AF65-F5344CB8AC3E}">
        <p14:creationId xmlns:p14="http://schemas.microsoft.com/office/powerpoint/2010/main" val="697801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3135" y="387086"/>
            <a:ext cx="9990161" cy="590931"/>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36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Alternatives to reading aloud round the class</a:t>
            </a:r>
          </a:p>
        </p:txBody>
      </p:sp>
      <p:sp>
        <p:nvSpPr>
          <p:cNvPr id="3" name="TextBox 2"/>
          <p:cNvSpPr txBox="1"/>
          <p:nvPr/>
        </p:nvSpPr>
        <p:spPr>
          <a:xfrm>
            <a:off x="1524000" y="1169089"/>
            <a:ext cx="10035654" cy="5262979"/>
          </a:xfrm>
          <a:prstGeom prst="rect">
            <a:avLst/>
          </a:prstGeom>
          <a:noFill/>
        </p:spPr>
        <p:txBody>
          <a:bodyPr wrap="square" rtlCol="1">
            <a:spAutoFit/>
          </a:bodyPr>
          <a:lstStyle/>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You read narrative, but students read character dialogue.</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You (having read the chapter yourself before class) tell the story in your own words, without notes, later, you get students to do the same with other bits.</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Students read to each other in small groups or pairs, stopping, changing, discussing and helping each other whenever they want to.</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Students read silently, then, without discussion, act out, improvising a scene based on what happened.</a:t>
            </a:r>
          </a:p>
          <a:p>
            <a:pPr marL="285750" indent="-285750" algn="just">
              <a:buFont typeface="Arial" panose="020B0604020202020204" pitchFamily="34" charset="0"/>
              <a:buChar char="•"/>
            </a:pPr>
            <a:r>
              <a:rPr lang="en-US" sz="2800" b="1" dirty="0">
                <a:solidFill>
                  <a:srgbClr val="002060"/>
                </a:solidFill>
                <a:latin typeface="Bell MT" panose="02020503060305020303" pitchFamily="18" charset="0"/>
              </a:rPr>
              <a:t>Students silently speed-read a chapter (say in two minutes) then report back, discussing, comparing, etc. before silently reading it more carefully.</a:t>
            </a:r>
          </a:p>
        </p:txBody>
      </p:sp>
      <p:sp>
        <p:nvSpPr>
          <p:cNvPr id="4" name="Date Placeholder 3"/>
          <p:cNvSpPr>
            <a:spLocks noGrp="1"/>
          </p:cNvSpPr>
          <p:nvPr>
            <p:ph type="dt" sz="half" idx="10"/>
          </p:nvPr>
        </p:nvSpPr>
        <p:spPr/>
        <p:txBody>
          <a:bodyPr vert="horz" lIns="91440" tIns="45720" rIns="91440" bIns="45720" rtlCol="0" anchor="ctr"/>
          <a:lstStyle/>
          <a:p>
            <a:fld id="{B642ABAB-CA89-4D17-8C74-E4006D3CC5B0}"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48</a:t>
            </a:fld>
            <a:endParaRPr lang="en-US" sz="1200" b="1" dirty="0">
              <a:solidFill>
                <a:srgbClr val="002060"/>
              </a:solidFill>
            </a:endParaRPr>
          </a:p>
        </p:txBody>
      </p:sp>
    </p:spTree>
    <p:extLst>
      <p:ext uri="{BB962C8B-B14F-4D97-AF65-F5344CB8AC3E}">
        <p14:creationId xmlns:p14="http://schemas.microsoft.com/office/powerpoint/2010/main" val="828998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36992" y="1295400"/>
            <a:ext cx="9886953" cy="2673745"/>
          </a:xfrm>
          <a:prstGeom prst="rect">
            <a:avLst/>
          </a:prstGeom>
        </p:spPr>
        <p:txBody>
          <a:bodyPr wrap="square">
            <a:spAutoFit/>
          </a:bodyPr>
          <a:lstStyle/>
          <a:p>
            <a:pPr algn="ctr">
              <a:lnSpc>
                <a:spcPct val="115000"/>
              </a:lnSpc>
              <a:spcAft>
                <a:spcPts val="1000"/>
              </a:spcAft>
            </a:pPr>
            <a:r>
              <a:rPr kumimoji="1" lang="en-US" sz="4400" b="1" u="sng" dirty="0">
                <a:ln w="9525">
                  <a:solidFill>
                    <a:srgbClr val="FFFFFF"/>
                  </a:solidFill>
                  <a:prstDash val="solid"/>
                </a:ln>
                <a:solidFill>
                  <a:srgbClr val="FF0000"/>
                </a:solidFill>
                <a:effectLst>
                  <a:glow rad="228600">
                    <a:srgbClr val="9BAAB7">
                      <a:satMod val="175000"/>
                      <a:alpha val="40000"/>
                    </a:srgbClr>
                  </a:glow>
                </a:effectLst>
                <a:latin typeface="Arial" panose="020B0604020202020204" pitchFamily="34" charset="0"/>
                <a:ea typeface="+mj-ea"/>
                <a:cs typeface="Arial" panose="020B0604020202020204" pitchFamily="34" charset="0"/>
              </a:rPr>
              <a:t>Task </a:t>
            </a:r>
            <a:r>
              <a:rPr kumimoji="1" lang="en-US" sz="4400" b="1" u="sng" dirty="0" smtClean="0">
                <a:ln w="9525">
                  <a:solidFill>
                    <a:srgbClr val="FFFFFF"/>
                  </a:solidFill>
                  <a:prstDash val="solid"/>
                </a:ln>
                <a:solidFill>
                  <a:srgbClr val="FF0000"/>
                </a:solidFill>
                <a:effectLst>
                  <a:glow rad="228600">
                    <a:srgbClr val="9BAAB7">
                      <a:satMod val="175000"/>
                      <a:alpha val="40000"/>
                    </a:srgbClr>
                  </a:glow>
                </a:effectLst>
                <a:latin typeface="Arial" panose="020B0604020202020204" pitchFamily="34" charset="0"/>
                <a:ea typeface="+mj-ea"/>
                <a:cs typeface="Arial" panose="020B0604020202020204" pitchFamily="34" charset="0"/>
              </a:rPr>
              <a:t>Six </a:t>
            </a:r>
          </a:p>
          <a:p>
            <a:pPr algn="just">
              <a:lnSpc>
                <a:spcPct val="115000"/>
              </a:lnSpc>
              <a:spcAft>
                <a:spcPts val="1000"/>
              </a:spcAft>
            </a:pPr>
            <a:r>
              <a:rPr lang="en-US" sz="3200" b="1" i="1" dirty="0" smtClean="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rPr>
              <a:t>Each group has to propose a vision about how to prepare the reading lesson from (SB) p. 29 Unit 3 based on the active learning stages.</a:t>
            </a:r>
            <a:endParaRPr lang="en-US" sz="3200" i="1" dirty="0">
              <a:solidFill>
                <a:srgbClr val="FF0000"/>
              </a:solidFill>
              <a:effectLst>
                <a:outerShdw blurRad="38100" dist="38100" dir="2700000" algn="tl">
                  <a:srgbClr val="000000">
                    <a:alpha val="43137"/>
                  </a:srgbClr>
                </a:outerShdw>
              </a:effectLst>
              <a:latin typeface="Bell MT" panose="02020503060305020303" pitchFamily="18" charset="0"/>
              <a:ea typeface="Calibri"/>
              <a:cs typeface="Arial"/>
            </a:endParaRPr>
          </a:p>
        </p:txBody>
      </p:sp>
      <p:sp>
        <p:nvSpPr>
          <p:cNvPr id="4" name="Date Placeholder 3"/>
          <p:cNvSpPr>
            <a:spLocks noGrp="1"/>
          </p:cNvSpPr>
          <p:nvPr>
            <p:ph type="dt" sz="half" idx="10"/>
          </p:nvPr>
        </p:nvSpPr>
        <p:spPr/>
        <p:txBody>
          <a:bodyPr vert="horz" lIns="91440" tIns="45720" rIns="91440" bIns="45720" rtlCol="0" anchor="ctr"/>
          <a:lstStyle/>
          <a:p>
            <a:fld id="{BE58E443-3796-4F19-A0F6-5C4190BBBEC0}" type="datetime3">
              <a:rPr lang="en-US" sz="1200" b="1">
                <a:solidFill>
                  <a:srgbClr val="000000"/>
                </a:solidFill>
                <a:latin typeface="Arial" panose="020B0604020202020204" pitchFamily="34" charset="0"/>
                <a:cs typeface="Arial" panose="020B0604020202020204" pitchFamily="34" charset="0"/>
              </a:rPr>
              <a:pPr/>
              <a:t>5 July 2017</a:t>
            </a:fld>
            <a:endParaRPr lang="en-US" sz="1200" b="1">
              <a:solidFill>
                <a:srgbClr val="000000"/>
              </a:solidFill>
              <a:latin typeface="Arial" panose="020B0604020202020204" pitchFamily="34" charset="0"/>
              <a:cs typeface="Arial" panose="020B0604020202020204" pitchFamily="34" charset="0"/>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6" name="Slide Number Placeholder 5"/>
          <p:cNvSpPr>
            <a:spLocks noGrp="1"/>
          </p:cNvSpPr>
          <p:nvPr>
            <p:ph type="sldNum" sz="quarter" idx="12"/>
          </p:nvPr>
        </p:nvSpPr>
        <p:spPr/>
        <p:txBody>
          <a:bodyPr vert="horz" lIns="91440" tIns="45720" rIns="91440" bIns="45720" rtlCol="0" anchor="ctr"/>
          <a:lstStyle/>
          <a:p>
            <a:fld id="{D6D25464-B035-4815-AE55-0B249F8F864E}" type="slidenum">
              <a:rPr lang="en-US" sz="1200" b="1">
                <a:solidFill>
                  <a:srgbClr val="000000"/>
                </a:solidFill>
                <a:latin typeface="Arial" panose="020B0604020202020204" pitchFamily="34" charset="0"/>
                <a:cs typeface="Arial" panose="020B0604020202020204" pitchFamily="34" charset="0"/>
              </a:rPr>
              <a:pPr/>
              <a:t>49</a:t>
            </a:fld>
            <a:endParaRPr lang="en-US" sz="1200" b="1">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80782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6573" y="546939"/>
            <a:ext cx="7270924" cy="1311128"/>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What is 'reading for detail' – or 'intensive reading' </a:t>
            </a:r>
            <a:endParaRPr kumimoji="1" lang="ar-SA"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endParaRPr>
          </a:p>
        </p:txBody>
      </p:sp>
      <p:sp>
        <p:nvSpPr>
          <p:cNvPr id="3" name="TextBox 2"/>
          <p:cNvSpPr txBox="1"/>
          <p:nvPr/>
        </p:nvSpPr>
        <p:spPr>
          <a:xfrm>
            <a:off x="1637730" y="2299150"/>
            <a:ext cx="9880979" cy="3539430"/>
          </a:xfrm>
          <a:prstGeom prst="rect">
            <a:avLst/>
          </a:prstGeom>
          <a:noFill/>
        </p:spPr>
        <p:txBody>
          <a:bodyPr wrap="square" rtlCol="1">
            <a:spAutoFit/>
          </a:bodyPr>
          <a:lstStyle/>
          <a:p>
            <a:pPr marL="285750" indent="-285750" algn="just">
              <a:buFont typeface="Arial" panose="020B0604020202020204" pitchFamily="34" charset="0"/>
              <a:buChar char="•"/>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rPr>
              <a:t>Reading texts closely and carefully with the intention of gaining an understanding of as much detail as possible</a:t>
            </a:r>
            <a:r>
              <a:rPr 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rPr>
              <a:t>.</a:t>
            </a:r>
            <a:endParaRPr lang="en-US" sz="3200" b="1" dirty="0">
              <a:solidFill>
                <a:srgbClr val="002060"/>
              </a:solidFill>
              <a:effectLst>
                <a:outerShdw blurRad="38100" dist="38100" dir="2700000" algn="tl">
                  <a:srgbClr val="000000">
                    <a:alpha val="43137"/>
                  </a:srgbClr>
                </a:outerShdw>
              </a:effectLst>
              <a:latin typeface="Bell MT" panose="02020503060305020303" pitchFamily="18" charset="0"/>
            </a:endParaRPr>
          </a:p>
          <a:p>
            <a:pPr marL="285750" indent="-285750" algn="just">
              <a:buFont typeface="Arial" panose="020B0604020202020204" pitchFamily="34" charset="0"/>
              <a:buChar char="•"/>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rPr>
              <a:t>A</a:t>
            </a:r>
            <a:r>
              <a:rPr 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rPr>
              <a:t> </a:t>
            </a: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rPr>
              <a:t>stop/start kind of reading, involving going back over small pieces of the same text a number of times to find out more and more about it, making sure that the words have been correctly interpreted.</a:t>
            </a:r>
          </a:p>
        </p:txBody>
      </p:sp>
      <p:sp>
        <p:nvSpPr>
          <p:cNvPr id="4" name="Date Placeholder 3"/>
          <p:cNvSpPr>
            <a:spLocks noGrp="1"/>
          </p:cNvSpPr>
          <p:nvPr>
            <p:ph type="dt" sz="half" idx="10"/>
          </p:nvPr>
        </p:nvSpPr>
        <p:spPr/>
        <p:txBody>
          <a:bodyPr vert="horz" lIns="91440" tIns="45720" rIns="91440" bIns="45720" rtlCol="0" anchor="ctr"/>
          <a:lstStyle/>
          <a:p>
            <a:fld id="{652981F5-71F7-49B5-86FE-A73F0D99D739}"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5</a:t>
            </a:fld>
            <a:endParaRPr lang="en-US" sz="1200" b="1" dirty="0">
              <a:solidFill>
                <a:srgbClr val="002060"/>
              </a:solidFill>
            </a:endParaRPr>
          </a:p>
        </p:txBody>
      </p:sp>
    </p:spTree>
    <p:extLst>
      <p:ext uri="{BB962C8B-B14F-4D97-AF65-F5344CB8AC3E}">
        <p14:creationId xmlns:p14="http://schemas.microsoft.com/office/powerpoint/2010/main" val="1001389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http://yoursmiles.org/gsmile/flower1/g40031.gif"/>
          <p:cNvPicPr>
            <a:picLocks noChangeAspect="1" noChangeArrowheads="1" noCrop="1"/>
          </p:cNvPicPr>
          <p:nvPr/>
        </p:nvPicPr>
        <p:blipFill>
          <a:blip r:embed="rId2" cstate="print"/>
          <a:srcRect/>
          <a:stretch>
            <a:fillRect/>
          </a:stretch>
        </p:blipFill>
        <p:spPr bwMode="auto">
          <a:xfrm>
            <a:off x="1981200" y="533401"/>
            <a:ext cx="2286000" cy="1883181"/>
          </a:xfrm>
          <a:prstGeom prst="rect">
            <a:avLst/>
          </a:prstGeom>
          <a:noFill/>
        </p:spPr>
      </p:pic>
      <p:sp>
        <p:nvSpPr>
          <p:cNvPr id="3" name="مستطيل 2"/>
          <p:cNvSpPr/>
          <p:nvPr/>
        </p:nvSpPr>
        <p:spPr>
          <a:xfrm>
            <a:off x="2705047" y="2678881"/>
            <a:ext cx="6955750" cy="2308324"/>
          </a:xfrm>
          <a:prstGeom prst="rect">
            <a:avLst/>
          </a:prstGeom>
          <a:noFill/>
        </p:spPr>
        <p:txBody>
          <a:bodyPr wrap="square" lIns="91440" tIns="45720" rIns="91440" bIns="45720">
            <a:spAutoFit/>
          </a:bodyPr>
          <a:lstStyle/>
          <a:p>
            <a:pPr algn="ctr" rtl="1"/>
            <a:r>
              <a:rPr lang="en-US" sz="4800" b="1" dirty="0">
                <a:ln w="31550" cmpd="sng">
                  <a:solidFill>
                    <a:sysClr val="windowText" lastClr="000000"/>
                  </a:solidFill>
                  <a:prstDash val="solid"/>
                </a:ln>
                <a:solidFill>
                  <a:srgbClr val="000000">
                    <a:lumMod val="60000"/>
                    <a:lumOff val="40000"/>
                  </a:srgbClr>
                </a:solidFill>
                <a:effectLst>
                  <a:outerShdw blurRad="50800" dist="40000" dir="5400000" algn="tl" rotWithShape="0">
                    <a:srgbClr val="000000">
                      <a:shade val="5000"/>
                      <a:satMod val="120000"/>
                      <a:alpha val="33000"/>
                    </a:srgbClr>
                  </a:outerShdw>
                </a:effectLst>
                <a:latin typeface="Constantia"/>
              </a:rPr>
              <a:t>That’s all for today.</a:t>
            </a:r>
          </a:p>
          <a:p>
            <a:pPr algn="ctr" rtl="1"/>
            <a:r>
              <a:rPr lang="en-US" sz="4800" b="1" dirty="0">
                <a:ln w="31550" cmpd="sng">
                  <a:solidFill>
                    <a:sysClr val="windowText" lastClr="000000"/>
                  </a:solidFill>
                  <a:prstDash val="solid"/>
                </a:ln>
                <a:solidFill>
                  <a:srgbClr val="000000">
                    <a:lumMod val="60000"/>
                    <a:lumOff val="40000"/>
                  </a:srgbClr>
                </a:solidFill>
                <a:effectLst>
                  <a:outerShdw blurRad="50800" dist="40000" dir="5400000" algn="tl" rotWithShape="0">
                    <a:srgbClr val="000000">
                      <a:shade val="5000"/>
                      <a:satMod val="120000"/>
                      <a:alpha val="33000"/>
                    </a:srgbClr>
                  </a:outerShdw>
                </a:effectLst>
                <a:latin typeface="Constantia"/>
              </a:rPr>
              <a:t>Thank you&amp; see you tomorrow</a:t>
            </a:r>
            <a:endParaRPr lang="ar-SA" sz="4800" b="1" dirty="0">
              <a:ln w="31550" cmpd="sng">
                <a:solidFill>
                  <a:prstClr val="black">
                    <a:lumMod val="95000"/>
                    <a:lumOff val="5000"/>
                  </a:prstClr>
                </a:solidFill>
                <a:prstDash val="solid"/>
              </a:ln>
              <a:solidFill>
                <a:srgbClr val="000000">
                  <a:lumMod val="60000"/>
                  <a:lumOff val="40000"/>
                </a:srgbClr>
              </a:solidFill>
              <a:effectLst>
                <a:outerShdw blurRad="50800" dist="40000" dir="5400000" algn="tl" rotWithShape="0">
                  <a:srgbClr val="000000">
                    <a:shade val="5000"/>
                    <a:satMod val="120000"/>
                    <a:alpha val="33000"/>
                  </a:srgbClr>
                </a:outerShdw>
              </a:effectLst>
              <a:latin typeface="Constantia"/>
            </a:endParaRPr>
          </a:p>
        </p:txBody>
      </p:sp>
      <p:pic>
        <p:nvPicPr>
          <p:cNvPr id="44036" name="Picture 4" descr="http://yoursmiles.org/csmile/goodbye/c0208.gif"/>
          <p:cNvPicPr>
            <a:picLocks noChangeAspect="1" noChangeArrowheads="1" noCrop="1"/>
          </p:cNvPicPr>
          <p:nvPr/>
        </p:nvPicPr>
        <p:blipFill>
          <a:blip r:embed="rId3" cstate="print"/>
          <a:srcRect/>
          <a:stretch>
            <a:fillRect/>
          </a:stretch>
        </p:blipFill>
        <p:spPr bwMode="auto">
          <a:xfrm>
            <a:off x="7848601" y="4876800"/>
            <a:ext cx="2339681" cy="1657274"/>
          </a:xfrm>
          <a:prstGeom prst="rect">
            <a:avLst/>
          </a:prstGeom>
          <a:noFill/>
        </p:spPr>
      </p:pic>
      <p:sp>
        <p:nvSpPr>
          <p:cNvPr id="2" name="Date Placeholder 1"/>
          <p:cNvSpPr>
            <a:spLocks noGrp="1"/>
          </p:cNvSpPr>
          <p:nvPr>
            <p:ph type="dt" sz="half" idx="10"/>
          </p:nvPr>
        </p:nvSpPr>
        <p:spPr/>
        <p:txBody>
          <a:bodyPr vert="horz" lIns="91440" tIns="45720" rIns="91440" bIns="45720" rtlCol="0" anchor="ctr"/>
          <a:lstStyle/>
          <a:p>
            <a:fld id="{D2FFFFD0-F640-4BA4-A71F-4AC4C5B903DC}" type="datetime3">
              <a:rPr lang="en-US" sz="1200" b="1" cap="all">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pPr/>
              <a:t>5 July 2017</a:t>
            </a:fld>
            <a:endParaRPr lang="en-US" sz="1200" b="1" cap="all">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pPr algn="ctr"/>
            <a:r>
              <a:rPr lang="en-US" sz="1200" b="1" cap="all">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5" name="Slide Number Placeholder 4"/>
          <p:cNvSpPr>
            <a:spLocks noGrp="1"/>
          </p:cNvSpPr>
          <p:nvPr>
            <p:ph type="sldNum" sz="quarter" idx="12"/>
          </p:nvPr>
        </p:nvSpPr>
        <p:spPr/>
        <p:txBody>
          <a:bodyPr vert="horz" lIns="91440" tIns="45720" rIns="91440" bIns="45720" rtlCol="0" anchor="ctr"/>
          <a:lstStyle/>
          <a:p>
            <a:fld id="{F1894868-2750-4D78-85F7-18FB63F7EDAE}" type="slidenum">
              <a:rPr lang="en-US" sz="1200" b="1" cap="all">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pPr/>
              <a:t>50</a:t>
            </a:fld>
            <a:endParaRPr lang="en-US" sz="1200" b="1" cap="all">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91735827"/>
      </p:ext>
    </p:extLst>
  </p:cSld>
  <p:clrMapOvr>
    <a:masterClrMapping/>
  </p:clrMapOvr>
  <mc:AlternateContent xmlns:mc="http://schemas.openxmlformats.org/markup-compatibility/2006" xmlns:p14="http://schemas.microsoft.com/office/powerpoint/2010/main">
    <mc:Choice Requires="p14">
      <p:transition spd="slow" p14:dur="1500">
        <p:split orient="vert" dir="in"/>
      </p:transition>
    </mc:Choice>
    <mc:Fallback xmlns="">
      <p:transition spd="slow">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4034"/>
                                        </p:tgtEl>
                                        <p:attrNameLst>
                                          <p:attrName>style.visibility</p:attrName>
                                        </p:attrNameLst>
                                      </p:cBhvr>
                                      <p:to>
                                        <p:strVal val="visible"/>
                                      </p:to>
                                    </p:set>
                                    <p:anim calcmode="lin" valueType="num">
                                      <p:cBhvr additive="base">
                                        <p:cTn id="7" dur="500" fill="hold"/>
                                        <p:tgtEl>
                                          <p:spTgt spid="44034"/>
                                        </p:tgtEl>
                                        <p:attrNameLst>
                                          <p:attrName>ppt_x</p:attrName>
                                        </p:attrNameLst>
                                      </p:cBhvr>
                                      <p:tavLst>
                                        <p:tav tm="0">
                                          <p:val>
                                            <p:strVal val="#ppt_x"/>
                                          </p:val>
                                        </p:tav>
                                        <p:tav tm="100000">
                                          <p:val>
                                            <p:strVal val="#ppt_x"/>
                                          </p:val>
                                        </p:tav>
                                      </p:tavLst>
                                    </p:anim>
                                    <p:anim calcmode="lin" valueType="num">
                                      <p:cBhvr additive="base">
                                        <p:cTn id="8" dur="500" fill="hold"/>
                                        <p:tgtEl>
                                          <p:spTgt spid="440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0" presetClass="emph" presetSubtype="0" fill="hold" grpId="0" nodeType="clickEffect">
                                  <p:stCondLst>
                                    <p:cond delay="0"/>
                                  </p:stCondLst>
                                  <p:childTnLst>
                                    <p:animClr clrSpc="hsl" dir="cw">
                                      <p:cBhvr override="childStyle">
                                        <p:cTn id="12" dur="500" fill="hold"/>
                                        <p:tgtEl>
                                          <p:spTgt spid="3"/>
                                        </p:tgtEl>
                                        <p:attrNameLst>
                                          <p:attrName>style.color</p:attrName>
                                        </p:attrNameLst>
                                      </p:cBhvr>
                                      <p:by>
                                        <p:hsl h="0" s="12549" l="25098"/>
                                      </p:by>
                                    </p:animClr>
                                    <p:animClr clrSpc="hsl" dir="cw">
                                      <p:cBhvr>
                                        <p:cTn id="13" dur="500" fill="hold"/>
                                        <p:tgtEl>
                                          <p:spTgt spid="3"/>
                                        </p:tgtEl>
                                        <p:attrNameLst>
                                          <p:attrName>fillcolor</p:attrName>
                                        </p:attrNameLst>
                                      </p:cBhvr>
                                      <p:by>
                                        <p:hsl h="0" s="12549" l="25098"/>
                                      </p:by>
                                    </p:animClr>
                                    <p:animClr clrSpc="hsl" dir="cw">
                                      <p:cBhvr>
                                        <p:cTn id="14" dur="500" fill="hold"/>
                                        <p:tgtEl>
                                          <p:spTgt spid="3"/>
                                        </p:tgtEl>
                                        <p:attrNameLst>
                                          <p:attrName>stroke.color</p:attrName>
                                        </p:attrNameLst>
                                      </p:cBhvr>
                                      <p:by>
                                        <p:hsl h="0" s="12549" l="25098"/>
                                      </p:by>
                                    </p:animClr>
                                    <p:set>
                                      <p:cBhvr>
                                        <p:cTn id="15" dur="500" fill="hold"/>
                                        <p:tgtEl>
                                          <p:spTgt spid="3"/>
                                        </p:tgtEl>
                                        <p:attrNameLst>
                                          <p:attrName>fill.type</p:attrName>
                                        </p:attrNameLst>
                                      </p:cBhvr>
                                      <p:to>
                                        <p:strVal val="solid"/>
                                      </p:to>
                                    </p:set>
                                  </p:childTnLst>
                                </p:cTn>
                              </p:par>
                            </p:childTnLst>
                          </p:cTn>
                        </p:par>
                      </p:childTnLst>
                    </p:cTn>
                  </p:par>
                  <p:par>
                    <p:cTn id="16" fill="hold">
                      <p:stCondLst>
                        <p:cond delay="indefinite"/>
                      </p:stCondLst>
                      <p:childTnLst>
                        <p:par>
                          <p:cTn id="17" fill="hold">
                            <p:stCondLst>
                              <p:cond delay="0"/>
                            </p:stCondLst>
                            <p:childTnLst>
                              <p:par>
                                <p:cTn id="18" presetID="6" presetClass="emph" presetSubtype="0" fill="hold" nodeType="clickEffect">
                                  <p:stCondLst>
                                    <p:cond delay="0"/>
                                  </p:stCondLst>
                                  <p:childTnLst>
                                    <p:animScale>
                                      <p:cBhvr>
                                        <p:cTn id="19" dur="2000" fill="hold"/>
                                        <p:tgtEl>
                                          <p:spTgt spid="4403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4950" y="446652"/>
            <a:ext cx="6896534" cy="701731"/>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Skimming</a:t>
            </a:r>
            <a:endParaRPr kumimoji="1" lang="ar-SA"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endParaRPr>
          </a:p>
        </p:txBody>
      </p:sp>
      <p:sp>
        <p:nvSpPr>
          <p:cNvPr id="3" name="TextBox 2"/>
          <p:cNvSpPr txBox="1"/>
          <p:nvPr/>
        </p:nvSpPr>
        <p:spPr>
          <a:xfrm>
            <a:off x="1665027" y="1464463"/>
            <a:ext cx="9744501" cy="4524315"/>
          </a:xfrm>
          <a:prstGeom prst="rect">
            <a:avLst/>
          </a:prstGeom>
          <a:noFill/>
        </p:spPr>
        <p:txBody>
          <a:bodyPr wrap="square" rtlCol="1">
            <a:spAutoFit/>
          </a:bodyPr>
          <a:lstStyle/>
          <a:p>
            <a:pPr marL="285750" indent="-285750" algn="just">
              <a:buFont typeface="Arial" panose="020B0604020202020204" pitchFamily="34" charset="0"/>
              <a:buChar char="•"/>
            </a:pPr>
            <a:r>
              <a:rPr lang="en-US" sz="3200" b="1" dirty="0">
                <a:solidFill>
                  <a:srgbClr val="002060"/>
                </a:solidFill>
                <a:latin typeface="Bell MT" panose="02020503060305020303" pitchFamily="18" charset="0"/>
              </a:rPr>
              <a:t>Reading quickly to get the gist of a passage (e.g. to discover key topics, main ideas, overall theme, basic structure, etc.)</a:t>
            </a:r>
          </a:p>
          <a:p>
            <a:pPr marL="285750" indent="-285750" algn="just">
              <a:buFont typeface="Arial" panose="020B0604020202020204" pitchFamily="34" charset="0"/>
              <a:buChar char="•"/>
            </a:pPr>
            <a:r>
              <a:rPr lang="en-US" sz="3200" b="1" dirty="0">
                <a:solidFill>
                  <a:srgbClr val="002060"/>
                </a:solidFill>
                <a:latin typeface="Bell MT" panose="02020503060305020303" pitchFamily="18" charset="0"/>
              </a:rPr>
              <a:t>Teacher’s role </a:t>
            </a:r>
            <a:r>
              <a:rPr lang="en-US" sz="3200" i="1" dirty="0">
                <a:solidFill>
                  <a:srgbClr val="002060"/>
                </a:solidFill>
                <a:latin typeface="Bell MT" panose="02020503060305020303" pitchFamily="18" charset="0"/>
              </a:rPr>
              <a:t>(a general question, such as “Is this passage about Jill's memories of summer or winter? or Is this story set in a school or a restaurant?”)</a:t>
            </a:r>
            <a:endParaRPr lang="en-US" sz="3200" dirty="0">
              <a:solidFill>
                <a:srgbClr val="002060"/>
              </a:solidFill>
              <a:latin typeface="Bell MT" panose="02020503060305020303" pitchFamily="18" charset="0"/>
            </a:endParaRPr>
          </a:p>
          <a:p>
            <a:pPr marL="285750" indent="-285750" algn="just">
              <a:buFont typeface="Arial" panose="020B0604020202020204" pitchFamily="34" charset="0"/>
              <a:buChar char="•"/>
            </a:pPr>
            <a:r>
              <a:rPr lang="en-US" sz="3200" b="1" dirty="0">
                <a:solidFill>
                  <a:srgbClr val="002060"/>
                </a:solidFill>
                <a:latin typeface="Bell MT" panose="02020503060305020303" pitchFamily="18" charset="0"/>
              </a:rPr>
              <a:t>Learner’s role </a:t>
            </a:r>
            <a:r>
              <a:rPr lang="en-US" sz="3200" i="1" dirty="0">
                <a:solidFill>
                  <a:srgbClr val="002060"/>
                </a:solidFill>
                <a:latin typeface="Bell MT" panose="02020503060305020303" pitchFamily="18" charset="0"/>
              </a:rPr>
              <a:t>(to attempt to find the answer quickly, without reading every word of the passage, by 'speed-reading' through some portions of the text.)</a:t>
            </a:r>
            <a:endParaRPr lang="ar-SA" sz="3200" i="1" dirty="0">
              <a:solidFill>
                <a:srgbClr val="002060"/>
              </a:solidFill>
              <a:latin typeface="Bell MT" panose="02020503060305020303" pitchFamily="18" charset="0"/>
            </a:endParaRPr>
          </a:p>
        </p:txBody>
      </p:sp>
      <p:sp>
        <p:nvSpPr>
          <p:cNvPr id="4" name="Date Placeholder 3"/>
          <p:cNvSpPr>
            <a:spLocks noGrp="1"/>
          </p:cNvSpPr>
          <p:nvPr>
            <p:ph type="dt" sz="half" idx="10"/>
          </p:nvPr>
        </p:nvSpPr>
        <p:spPr/>
        <p:txBody>
          <a:bodyPr vert="horz" lIns="91440" tIns="45720" rIns="91440" bIns="45720" rtlCol="0" anchor="ctr"/>
          <a:lstStyle/>
          <a:p>
            <a:fld id="{FB284476-38F2-4FF8-80E4-B9207C7E219E}"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6</a:t>
            </a:fld>
            <a:endParaRPr lang="en-US" sz="1200" b="1" dirty="0">
              <a:solidFill>
                <a:srgbClr val="002060"/>
              </a:solidFill>
            </a:endParaRPr>
          </a:p>
        </p:txBody>
      </p:sp>
    </p:spTree>
    <p:extLst>
      <p:ext uri="{BB962C8B-B14F-4D97-AF65-F5344CB8AC3E}">
        <p14:creationId xmlns:p14="http://schemas.microsoft.com/office/powerpoint/2010/main" val="284684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4942" y="528541"/>
            <a:ext cx="6896534" cy="701731"/>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Scanning</a:t>
            </a:r>
            <a:endParaRPr kumimoji="1" lang="ar-SA"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endParaRPr>
          </a:p>
        </p:txBody>
      </p:sp>
      <p:sp>
        <p:nvSpPr>
          <p:cNvPr id="3" name="TextBox 2"/>
          <p:cNvSpPr txBox="1"/>
          <p:nvPr/>
        </p:nvSpPr>
        <p:spPr>
          <a:xfrm>
            <a:off x="1665027" y="1491760"/>
            <a:ext cx="9867331" cy="4524315"/>
          </a:xfrm>
          <a:prstGeom prst="rect">
            <a:avLst/>
          </a:prstGeom>
          <a:noFill/>
        </p:spPr>
        <p:txBody>
          <a:bodyPr wrap="square" rtlCol="1">
            <a:spAutoFit/>
          </a:bodyPr>
          <a:lstStyle/>
          <a:p>
            <a:pPr marL="285750" indent="-285750" algn="just">
              <a:buFont typeface="Arial" panose="020B0604020202020204" pitchFamily="34" charset="0"/>
              <a:buChar char="•"/>
            </a:pPr>
            <a:r>
              <a:rPr lang="en-US" sz="3200" b="1" dirty="0">
                <a:solidFill>
                  <a:srgbClr val="002060"/>
                </a:solidFill>
                <a:latin typeface="Bell MT" panose="02020503060305020303" pitchFamily="18" charset="0"/>
              </a:rPr>
              <a:t>Moving eyes quickly over the text to locate a specific piece of information (e.g. a name, address, fact, price, number, date, etc.) without reading the whole text or unpacking any subtleties of meaning. </a:t>
            </a:r>
          </a:p>
          <a:p>
            <a:pPr marL="285750" indent="-285750">
              <a:buFont typeface="Arial" panose="020B0604020202020204" pitchFamily="34" charset="0"/>
              <a:buChar char="•"/>
            </a:pPr>
            <a:endParaRPr lang="en-US" sz="3200" b="1" dirty="0">
              <a:solidFill>
                <a:srgbClr val="002060"/>
              </a:solidFill>
              <a:latin typeface="Bell MT" panose="02020503060305020303" pitchFamily="18" charset="0"/>
            </a:endParaRPr>
          </a:p>
          <a:p>
            <a:pPr marL="285750" indent="-285750" algn="just">
              <a:buFont typeface="Arial" panose="020B0604020202020204" pitchFamily="34" charset="0"/>
              <a:buChar char="•"/>
            </a:pPr>
            <a:r>
              <a:rPr lang="en-US" sz="3200" b="1" dirty="0">
                <a:solidFill>
                  <a:srgbClr val="002060"/>
                </a:solidFill>
                <a:latin typeface="Bell MT" panose="02020503060305020303" pitchFamily="18" charset="0"/>
              </a:rPr>
              <a:t>A common scanning activity is searching for information   in a leaflet or directory, and a typical scanning task would be </a:t>
            </a:r>
            <a:r>
              <a:rPr lang="en-US" sz="3200" i="1" dirty="0">
                <a:solidFill>
                  <a:srgbClr val="002060"/>
                </a:solidFill>
                <a:latin typeface="Bell MT" panose="02020503060305020303" pitchFamily="18" charset="0"/>
              </a:rPr>
              <a:t>What time does the Birmingham train leave? or What does Cathy take with her to the meeting?</a:t>
            </a:r>
          </a:p>
        </p:txBody>
      </p:sp>
      <p:sp>
        <p:nvSpPr>
          <p:cNvPr id="4" name="Date Placeholder 3"/>
          <p:cNvSpPr>
            <a:spLocks noGrp="1"/>
          </p:cNvSpPr>
          <p:nvPr>
            <p:ph type="dt" sz="half" idx="10"/>
          </p:nvPr>
        </p:nvSpPr>
        <p:spPr/>
        <p:txBody>
          <a:bodyPr vert="horz" lIns="91440" tIns="45720" rIns="91440" bIns="45720" rtlCol="0" anchor="ctr"/>
          <a:lstStyle/>
          <a:p>
            <a:fld id="{EEDBF516-69C6-451E-A994-B759FBF067D7}"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7</a:t>
            </a:fld>
            <a:endParaRPr lang="en-US" sz="1200" b="1" dirty="0">
              <a:solidFill>
                <a:srgbClr val="002060"/>
              </a:solidFill>
            </a:endParaRPr>
          </a:p>
        </p:txBody>
      </p:sp>
    </p:spTree>
    <p:extLst>
      <p:ext uri="{BB962C8B-B14F-4D97-AF65-F5344CB8AC3E}">
        <p14:creationId xmlns:p14="http://schemas.microsoft.com/office/powerpoint/2010/main" val="1294793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0355" y="328579"/>
            <a:ext cx="6896534" cy="1311128"/>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Task Two </a:t>
            </a:r>
            <a:b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br>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(Think – Pair – Square)</a:t>
            </a:r>
            <a:endParaRPr kumimoji="1" lang="ar-SA"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endParaRPr>
          </a:p>
        </p:txBody>
      </p:sp>
      <p:sp>
        <p:nvSpPr>
          <p:cNvPr id="3" name="TextBox 2"/>
          <p:cNvSpPr txBox="1"/>
          <p:nvPr/>
        </p:nvSpPr>
        <p:spPr>
          <a:xfrm>
            <a:off x="1665027" y="2073076"/>
            <a:ext cx="9703557" cy="3046988"/>
          </a:xfrm>
          <a:prstGeom prst="rect">
            <a:avLst/>
          </a:prstGeom>
          <a:noFill/>
        </p:spPr>
        <p:txBody>
          <a:bodyPr wrap="square" rtlCol="1">
            <a:spAutoFit/>
          </a:bodyPr>
          <a:lstStyle/>
          <a:p>
            <a:pPr algn="just"/>
            <a:r>
              <a:rPr lang="en-US" sz="3200" b="1" dirty="0">
                <a:solidFill>
                  <a:srgbClr val="002060"/>
                </a:solidFill>
                <a:latin typeface="Bell MT" panose="02020503060305020303" pitchFamily="18" charset="0"/>
              </a:rPr>
              <a:t>Imagine that you have given students a copy of a tourist leaflet </a:t>
            </a:r>
            <a:r>
              <a:rPr lang="en-US" sz="3200" b="1" dirty="0" err="1">
                <a:solidFill>
                  <a:srgbClr val="002060"/>
                </a:solidFill>
                <a:latin typeface="Bell MT" panose="02020503060305020303" pitchFamily="18" charset="0"/>
              </a:rPr>
              <a:t>publicising</a:t>
            </a:r>
            <a:r>
              <a:rPr lang="en-US" sz="3200" b="1" dirty="0">
                <a:solidFill>
                  <a:srgbClr val="002060"/>
                </a:solidFill>
                <a:latin typeface="Bell MT" panose="02020503060305020303" pitchFamily="18" charset="0"/>
              </a:rPr>
              <a:t> a nearby town and advertising local attractions, museums, special events and with information on prices, opening times, etc. What would be a suitable task to get students to read this quickly (rather than read every word)?</a:t>
            </a:r>
          </a:p>
        </p:txBody>
      </p:sp>
      <p:sp>
        <p:nvSpPr>
          <p:cNvPr id="4" name="Date Placeholder 3"/>
          <p:cNvSpPr>
            <a:spLocks noGrp="1"/>
          </p:cNvSpPr>
          <p:nvPr>
            <p:ph type="dt" sz="half" idx="10"/>
          </p:nvPr>
        </p:nvSpPr>
        <p:spPr/>
        <p:txBody>
          <a:bodyPr vert="horz" lIns="91440" tIns="45720" rIns="91440" bIns="45720" rtlCol="0" anchor="ctr"/>
          <a:lstStyle/>
          <a:p>
            <a:fld id="{8377FF6F-3CDE-434A-B2A7-261E92C53F26}"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8</a:t>
            </a:fld>
            <a:endParaRPr lang="en-US" sz="1200" b="1" dirty="0">
              <a:solidFill>
                <a:srgbClr val="002060"/>
              </a:solidFill>
            </a:endParaRPr>
          </a:p>
        </p:txBody>
      </p:sp>
    </p:spTree>
    <p:extLst>
      <p:ext uri="{BB962C8B-B14F-4D97-AF65-F5344CB8AC3E}">
        <p14:creationId xmlns:p14="http://schemas.microsoft.com/office/powerpoint/2010/main" val="3687154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828" y="610433"/>
            <a:ext cx="6896534" cy="701731"/>
          </a:xfrm>
          <a:noFill/>
        </p:spPr>
        <p:txBody>
          <a:bodyPr vert="horz" wrap="square" lIns="91440" tIns="45720" rIns="91440" bIns="45720" rtlCol="1" anchor="b">
            <a:spAutoFit/>
            <a:scene3d>
              <a:camera prst="orthographicFront"/>
              <a:lightRig rig="threePt" dir="t"/>
            </a:scene3d>
            <a:sp3d extrusionH="57150">
              <a:bevelT w="69850" h="69850" prst="divot"/>
            </a:sp3d>
          </a:bodyPr>
          <a:lstStyle/>
          <a:p>
            <a:pPr algn="ctr" defTabSz="914400"/>
            <a:r>
              <a:rPr kumimoji="1" lang="en-US"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rPr>
              <a:t>Suggested Ideas</a:t>
            </a:r>
            <a:endParaRPr kumimoji="1" lang="ar-SA" sz="4400" b="1" u="sng" dirty="0">
              <a:ln w="9525">
                <a:solidFill>
                  <a:schemeClr val="bg1"/>
                </a:solidFill>
                <a:prstDash val="solid"/>
              </a:ln>
              <a:solidFill>
                <a:srgbClr val="FF0000"/>
              </a:solidFill>
              <a:effectLst>
                <a:glow rad="228600">
                  <a:schemeClr val="accent1">
                    <a:satMod val="175000"/>
                    <a:alpha val="40000"/>
                  </a:schemeClr>
                </a:glow>
              </a:effectLst>
              <a:latin typeface="Arial" panose="020B0604020202020204" pitchFamily="34" charset="0"/>
              <a:ea typeface="+mn-ea"/>
              <a:cs typeface="Arial" panose="020B0604020202020204" pitchFamily="34" charset="0"/>
            </a:endParaRPr>
          </a:p>
        </p:txBody>
      </p:sp>
      <p:sp>
        <p:nvSpPr>
          <p:cNvPr id="3" name="TextBox 2"/>
          <p:cNvSpPr txBox="1"/>
          <p:nvPr/>
        </p:nvSpPr>
        <p:spPr>
          <a:xfrm>
            <a:off x="1719617" y="1859063"/>
            <a:ext cx="9676263" cy="3539430"/>
          </a:xfrm>
          <a:prstGeom prst="rect">
            <a:avLst/>
          </a:prstGeom>
          <a:noFill/>
        </p:spPr>
        <p:txBody>
          <a:bodyPr wrap="square" rtlCol="1">
            <a:spAutoFit/>
          </a:bodyPr>
          <a:lstStyle/>
          <a:p>
            <a:pPr marL="285750" indent="-285750" algn="just">
              <a:buFont typeface="Arial" panose="020B0604020202020204" pitchFamily="34" charset="0"/>
              <a:buChar char="•"/>
            </a:pPr>
            <a:r>
              <a:rPr lang="en-US" sz="3200" b="1" dirty="0">
                <a:solidFill>
                  <a:srgbClr val="002060"/>
                </a:solidFill>
                <a:latin typeface="Bell MT" panose="02020503060305020303" pitchFamily="18" charset="0"/>
              </a:rPr>
              <a:t>When does the Military Museum close</a:t>
            </a:r>
            <a:r>
              <a:rPr lang="en-US" sz="3200" b="1" dirty="0" smtClean="0">
                <a:solidFill>
                  <a:srgbClr val="002060"/>
                </a:solidFill>
                <a:latin typeface="Bell MT" panose="02020503060305020303" pitchFamily="18" charset="0"/>
              </a:rPr>
              <a:t>?</a:t>
            </a:r>
            <a:endParaRPr lang="en-US" sz="3200" b="1" dirty="0">
              <a:solidFill>
                <a:srgbClr val="002060"/>
              </a:solidFill>
              <a:latin typeface="Bell MT" panose="02020503060305020303" pitchFamily="18" charset="0"/>
            </a:endParaRPr>
          </a:p>
          <a:p>
            <a:pPr marL="285750" indent="-285750" algn="just">
              <a:buFont typeface="Arial" panose="020B0604020202020204" pitchFamily="34" charset="0"/>
              <a:buChar char="•"/>
            </a:pPr>
            <a:r>
              <a:rPr lang="en-US" sz="3200" b="1" dirty="0">
                <a:solidFill>
                  <a:srgbClr val="002060"/>
                </a:solidFill>
                <a:latin typeface="Bell MT" panose="02020503060305020303" pitchFamily="18" charset="0"/>
              </a:rPr>
              <a:t>Can I take my dog into </a:t>
            </a:r>
            <a:r>
              <a:rPr lang="en-US" sz="3200" b="1" dirty="0" smtClean="0">
                <a:solidFill>
                  <a:srgbClr val="002060"/>
                </a:solidFill>
                <a:latin typeface="Bell MT" panose="02020503060305020303" pitchFamily="18" charset="0"/>
              </a:rPr>
              <a:t>Hide </a:t>
            </a:r>
            <a:r>
              <a:rPr lang="en-US" sz="3200" b="1" dirty="0">
                <a:solidFill>
                  <a:srgbClr val="002060"/>
                </a:solidFill>
                <a:latin typeface="Bell MT" panose="02020503060305020303" pitchFamily="18" charset="0"/>
              </a:rPr>
              <a:t>Park</a:t>
            </a:r>
            <a:r>
              <a:rPr lang="en-US" sz="3200" b="1" dirty="0" smtClean="0">
                <a:solidFill>
                  <a:srgbClr val="002060"/>
                </a:solidFill>
                <a:latin typeface="Bell MT" panose="02020503060305020303" pitchFamily="18" charset="0"/>
              </a:rPr>
              <a:t>?</a:t>
            </a:r>
            <a:endParaRPr lang="en-US" sz="3200" b="1" dirty="0">
              <a:solidFill>
                <a:srgbClr val="002060"/>
              </a:solidFill>
              <a:latin typeface="Bell MT" panose="02020503060305020303" pitchFamily="18" charset="0"/>
            </a:endParaRPr>
          </a:p>
          <a:p>
            <a:pPr marL="285750" indent="-285750" algn="just">
              <a:buFont typeface="Arial" panose="020B0604020202020204" pitchFamily="34" charset="0"/>
              <a:buChar char="•"/>
            </a:pPr>
            <a:r>
              <a:rPr lang="en-US" sz="3200" b="1" dirty="0">
                <a:solidFill>
                  <a:srgbClr val="002060"/>
                </a:solidFill>
                <a:latin typeface="Bell MT" panose="02020503060305020303" pitchFamily="18" charset="0"/>
              </a:rPr>
              <a:t>What is a good souvenir to take back from this region</a:t>
            </a:r>
            <a:r>
              <a:rPr lang="en-US" sz="3200" b="1" dirty="0" smtClean="0">
                <a:solidFill>
                  <a:srgbClr val="002060"/>
                </a:solidFill>
                <a:latin typeface="Bell MT" panose="02020503060305020303" pitchFamily="18" charset="0"/>
              </a:rPr>
              <a:t>?</a:t>
            </a:r>
            <a:endParaRPr lang="en-US" sz="3200" b="1" dirty="0">
              <a:solidFill>
                <a:srgbClr val="002060"/>
              </a:solidFill>
              <a:latin typeface="Bell MT" panose="02020503060305020303" pitchFamily="18" charset="0"/>
            </a:endParaRPr>
          </a:p>
          <a:p>
            <a:pPr marL="285750" indent="-285750" algn="just">
              <a:buFont typeface="Arial" panose="020B0604020202020204" pitchFamily="34" charset="0"/>
              <a:buChar char="•"/>
            </a:pPr>
            <a:r>
              <a:rPr lang="en-US" sz="3200" b="1" dirty="0">
                <a:solidFill>
                  <a:srgbClr val="002060"/>
                </a:solidFill>
                <a:latin typeface="Bell MT" panose="02020503060305020303" pitchFamily="18" charset="0"/>
              </a:rPr>
              <a:t>How much would it cost for a family of four to go swimming</a:t>
            </a:r>
            <a:r>
              <a:rPr lang="en-US" sz="3200" b="1" dirty="0" smtClean="0">
                <a:solidFill>
                  <a:srgbClr val="002060"/>
                </a:solidFill>
                <a:latin typeface="Bell MT" panose="02020503060305020303" pitchFamily="18" charset="0"/>
              </a:rPr>
              <a:t>?</a:t>
            </a:r>
            <a:endParaRPr lang="en-US" sz="3200" b="1" dirty="0">
              <a:solidFill>
                <a:srgbClr val="002060"/>
              </a:solidFill>
              <a:latin typeface="Bell MT" panose="02020503060305020303" pitchFamily="18" charset="0"/>
            </a:endParaRPr>
          </a:p>
          <a:p>
            <a:pPr marL="285750" indent="-285750" algn="just">
              <a:buFont typeface="Arial" panose="020B0604020202020204" pitchFamily="34" charset="0"/>
              <a:buChar char="•"/>
            </a:pPr>
            <a:r>
              <a:rPr lang="en-US" sz="3200" b="1" dirty="0">
                <a:solidFill>
                  <a:srgbClr val="002060"/>
                </a:solidFill>
                <a:latin typeface="Bell MT" panose="02020503060305020303" pitchFamily="18" charset="0"/>
              </a:rPr>
              <a:t>What are the newest animals in the zoo?</a:t>
            </a:r>
            <a:endParaRPr lang="en-US" sz="4800" b="1" dirty="0">
              <a:solidFill>
                <a:srgbClr val="002060"/>
              </a:solidFill>
              <a:latin typeface="Bell MT" panose="02020503060305020303" pitchFamily="18" charset="0"/>
            </a:endParaRPr>
          </a:p>
        </p:txBody>
      </p:sp>
      <p:sp>
        <p:nvSpPr>
          <p:cNvPr id="4" name="Date Placeholder 3"/>
          <p:cNvSpPr>
            <a:spLocks noGrp="1"/>
          </p:cNvSpPr>
          <p:nvPr>
            <p:ph type="dt" sz="half" idx="10"/>
          </p:nvPr>
        </p:nvSpPr>
        <p:spPr/>
        <p:txBody>
          <a:bodyPr vert="horz" lIns="91440" tIns="45720" rIns="91440" bIns="45720" rtlCol="0" anchor="ctr"/>
          <a:lstStyle/>
          <a:p>
            <a:fld id="{EBE747B8-2BD2-4683-ABBC-B344D9E92AE6}" type="datetime3">
              <a:rPr lang="en-US" sz="1200" b="1">
                <a:solidFill>
                  <a:srgbClr val="002060"/>
                </a:solidFill>
              </a:rPr>
              <a:pPr/>
              <a:t>5 July 2017</a:t>
            </a:fld>
            <a:endParaRPr lang="en-US" sz="1200" b="1" dirty="0">
              <a:solidFill>
                <a:srgbClr val="002060"/>
              </a:solidFill>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200" b="1">
                <a:solidFill>
                  <a:srgbClr val="C00000"/>
                </a:solidFill>
              </a:rPr>
              <a:t>Teaching Reading</a:t>
            </a:r>
            <a:endParaRPr lang="en-US" sz="1200" b="1" dirty="0">
              <a:solidFill>
                <a:srgbClr val="C00000"/>
              </a:solidFill>
            </a:endParaRPr>
          </a:p>
        </p:txBody>
      </p:sp>
      <p:sp>
        <p:nvSpPr>
          <p:cNvPr id="6" name="Slide Number Placeholder 5"/>
          <p:cNvSpPr>
            <a:spLocks noGrp="1"/>
          </p:cNvSpPr>
          <p:nvPr>
            <p:ph type="sldNum" sz="quarter" idx="12"/>
          </p:nvPr>
        </p:nvSpPr>
        <p:spPr/>
        <p:txBody>
          <a:bodyPr vert="horz" lIns="91440" tIns="45720" rIns="91440" bIns="45720" rtlCol="0" anchor="ctr"/>
          <a:lstStyle/>
          <a:p>
            <a:fld id="{6D22F896-40B5-4ADD-8801-0D06FADFA095}" type="slidenum">
              <a:rPr lang="en-US" sz="1200" b="1">
                <a:solidFill>
                  <a:srgbClr val="002060"/>
                </a:solidFill>
              </a:rPr>
              <a:pPr/>
              <a:t>9</a:t>
            </a:fld>
            <a:endParaRPr lang="en-US" sz="1200" b="1" dirty="0">
              <a:solidFill>
                <a:srgbClr val="002060"/>
              </a:solidFill>
            </a:endParaRPr>
          </a:p>
        </p:txBody>
      </p:sp>
    </p:spTree>
    <p:extLst>
      <p:ext uri="{BB962C8B-B14F-4D97-AF65-F5344CB8AC3E}">
        <p14:creationId xmlns:p14="http://schemas.microsoft.com/office/powerpoint/2010/main" val="907305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Theme1" id="{A1F94A45-E037-41CE-A9A1-23108CA873D2}" vid="{5CC2EB8F-1A35-4E8E-9568-0A5FDDC97E09}"/>
    </a:ext>
  </a:extLst>
</a:theme>
</file>

<file path=ppt/theme/theme2.xml><?xml version="1.0" encoding="utf-8"?>
<a:theme xmlns:a="http://schemas.openxmlformats.org/drawingml/2006/main" name="1_Theme1">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Theme1" id="{A1F94A45-E037-41CE-A9A1-23108CA873D2}" vid="{5CC2EB8F-1A35-4E8E-9568-0A5FDDC97E09}"/>
    </a:ext>
  </a:extLst>
</a:theme>
</file>

<file path=ppt/theme/theme3.xml><?xml version="1.0" encoding="utf-8"?>
<a:theme xmlns:a="http://schemas.openxmlformats.org/drawingml/2006/main" name="2_Theme1">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Theme1" id="{A1F94A45-E037-41CE-A9A1-23108CA873D2}" vid="{5CC2EB8F-1A35-4E8E-9568-0A5FDDC97E09}"/>
    </a:ext>
  </a:extLst>
</a:theme>
</file>

<file path=ppt/theme/theme4.xml><?xml version="1.0" encoding="utf-8"?>
<a:theme xmlns:a="http://schemas.openxmlformats.org/drawingml/2006/main" name="3_Theme1">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Theme1" id="{A1F94A45-E037-41CE-A9A1-23108CA873D2}" vid="{5CC2EB8F-1A35-4E8E-9568-0A5FDDC97E09}"/>
    </a:ext>
  </a:extLst>
</a:theme>
</file>

<file path=ppt/theme/theme5.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784</TotalTime>
  <Words>4311</Words>
  <Application>Microsoft Office PowerPoint</Application>
  <PresentationFormat>مخصص</PresentationFormat>
  <Paragraphs>410</Paragraphs>
  <Slides>50</Slides>
  <Notes>0</Notes>
  <HiddenSlides>0</HiddenSlides>
  <MMClips>0</MMClips>
  <ScaleCrop>false</ScaleCrop>
  <HeadingPairs>
    <vt:vector size="4" baseType="variant">
      <vt:variant>
        <vt:lpstr>نسق</vt:lpstr>
      </vt:variant>
      <vt:variant>
        <vt:i4>5</vt:i4>
      </vt:variant>
      <vt:variant>
        <vt:lpstr>عناوين الشرائح</vt:lpstr>
      </vt:variant>
      <vt:variant>
        <vt:i4>50</vt:i4>
      </vt:variant>
    </vt:vector>
  </HeadingPairs>
  <TitlesOfParts>
    <vt:vector size="55" baseType="lpstr">
      <vt:lpstr>Theme1</vt:lpstr>
      <vt:lpstr>1_Theme1</vt:lpstr>
      <vt:lpstr>2_Theme1</vt:lpstr>
      <vt:lpstr>3_Theme1</vt:lpstr>
      <vt:lpstr>Concourse</vt:lpstr>
      <vt:lpstr>Using Active Learning Strategies in Teaching Reading </vt:lpstr>
      <vt:lpstr>عرض تقديمي في PowerPoint</vt:lpstr>
      <vt:lpstr>Task One  (Think – Pair – Share)</vt:lpstr>
      <vt:lpstr>عرض تقديمي في PowerPoint</vt:lpstr>
      <vt:lpstr>What is 'reading for detail' – or 'intensive reading' </vt:lpstr>
      <vt:lpstr>Skimming</vt:lpstr>
      <vt:lpstr>Scanning</vt:lpstr>
      <vt:lpstr>Task Two  (Think – Pair – Square)</vt:lpstr>
      <vt:lpstr>Suggested Ideas</vt:lpstr>
      <vt:lpstr>Task Three</vt:lpstr>
      <vt:lpstr>Discussion</vt:lpstr>
      <vt:lpstr>Discussion</vt:lpstr>
      <vt:lpstr>Discussion</vt:lpstr>
      <vt:lpstr>Discussion</vt:lpstr>
      <vt:lpstr>عرض تقديمي في PowerPoint</vt:lpstr>
      <vt:lpstr>Steps of teaching reading</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Making Classroom Reading More Active</vt:lpstr>
      <vt:lpstr>Suggested tasks that can be used in the different reading stages Pre-reading tasks</vt:lpstr>
      <vt:lpstr>While-reading tasks</vt:lpstr>
      <vt:lpstr>While-reading tasks</vt:lpstr>
      <vt:lpstr>While-reading tasks</vt:lpstr>
      <vt:lpstr>While-reading tasks</vt:lpstr>
      <vt:lpstr>While-reading tasks</vt:lpstr>
      <vt:lpstr>Post-reading tasks</vt:lpstr>
      <vt:lpstr>Step 2: Stages of teaching reading based on active learning</vt:lpstr>
      <vt:lpstr>Step 2: Stages of teaching reading based on active learning</vt:lpstr>
      <vt:lpstr>Step 2: Stages of teaching reading based on active learning</vt:lpstr>
      <vt:lpstr>عرض تقديمي في PowerPoint</vt:lpstr>
      <vt:lpstr>عرض تقديمي في PowerPoint</vt:lpstr>
      <vt:lpstr>More ideas for reading tasks:</vt:lpstr>
      <vt:lpstr>Ideas for reading tasks:</vt:lpstr>
      <vt:lpstr>Task Four</vt:lpstr>
      <vt:lpstr>Task Four (Ideas)</vt:lpstr>
      <vt:lpstr>What are readers?</vt:lpstr>
      <vt:lpstr>Task Five  Reading round the class</vt:lpstr>
      <vt:lpstr>Alternatives to reading aloud round the class</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Active Learning Strategies in Teaching Reading </dc:title>
  <dc:creator>ashraf khaled</dc:creator>
  <cp:lastModifiedBy>MSI</cp:lastModifiedBy>
  <cp:revision>62</cp:revision>
  <dcterms:created xsi:type="dcterms:W3CDTF">2017-06-06T14:26:40Z</dcterms:created>
  <dcterms:modified xsi:type="dcterms:W3CDTF">2017-07-05T10:06:39Z</dcterms:modified>
</cp:coreProperties>
</file>